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6858000" cy="9144000"/>
  <p:defaultTextStyle>
    <a:lvl1pPr algn="ctr" defTabSz="308049">
      <a:defRPr sz="1898">
        <a:latin typeface="+mn-lt"/>
        <a:ea typeface="+mn-ea"/>
        <a:cs typeface="+mn-cs"/>
        <a:sym typeface="Helvetica Light"/>
      </a:defRPr>
    </a:lvl1pPr>
    <a:lvl2pPr indent="120541" algn="ctr" defTabSz="308049">
      <a:defRPr sz="1898">
        <a:latin typeface="+mn-lt"/>
        <a:ea typeface="+mn-ea"/>
        <a:cs typeface="+mn-cs"/>
        <a:sym typeface="Helvetica Light"/>
      </a:defRPr>
    </a:lvl2pPr>
    <a:lvl3pPr indent="241082" algn="ctr" defTabSz="308049">
      <a:defRPr sz="1898">
        <a:latin typeface="+mn-lt"/>
        <a:ea typeface="+mn-ea"/>
        <a:cs typeface="+mn-cs"/>
        <a:sym typeface="Helvetica Light"/>
      </a:defRPr>
    </a:lvl3pPr>
    <a:lvl4pPr indent="361622" algn="ctr" defTabSz="308049">
      <a:defRPr sz="1898">
        <a:latin typeface="+mn-lt"/>
        <a:ea typeface="+mn-ea"/>
        <a:cs typeface="+mn-cs"/>
        <a:sym typeface="Helvetica Light"/>
      </a:defRPr>
    </a:lvl4pPr>
    <a:lvl5pPr indent="482163" algn="ctr" defTabSz="308049">
      <a:defRPr sz="1898">
        <a:latin typeface="+mn-lt"/>
        <a:ea typeface="+mn-ea"/>
        <a:cs typeface="+mn-cs"/>
        <a:sym typeface="Helvetica Light"/>
      </a:defRPr>
    </a:lvl5pPr>
    <a:lvl6pPr indent="602704" algn="ctr" defTabSz="308049">
      <a:defRPr sz="1898">
        <a:latin typeface="+mn-lt"/>
        <a:ea typeface="+mn-ea"/>
        <a:cs typeface="+mn-cs"/>
        <a:sym typeface="Helvetica Light"/>
      </a:defRPr>
    </a:lvl6pPr>
    <a:lvl7pPr indent="723245" algn="ctr" defTabSz="308049">
      <a:defRPr sz="1898">
        <a:latin typeface="+mn-lt"/>
        <a:ea typeface="+mn-ea"/>
        <a:cs typeface="+mn-cs"/>
        <a:sym typeface="Helvetica Light"/>
      </a:defRPr>
    </a:lvl7pPr>
    <a:lvl8pPr indent="843785" algn="ctr" defTabSz="308049">
      <a:defRPr sz="1898">
        <a:latin typeface="+mn-lt"/>
        <a:ea typeface="+mn-ea"/>
        <a:cs typeface="+mn-cs"/>
        <a:sym typeface="Helvetica Light"/>
      </a:defRPr>
    </a:lvl8pPr>
    <a:lvl9pPr indent="964326" algn="ctr" defTabSz="308049">
      <a:defRPr sz="1898">
        <a:latin typeface="+mn-lt"/>
        <a:ea typeface="+mn-ea"/>
        <a:cs typeface="+mn-cs"/>
        <a:sym typeface="Helvetica Light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00882B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8525" autoAdjust="0"/>
  </p:normalViewPr>
  <p:slideViewPr>
    <p:cSldViewPr snapToGrid="0">
      <p:cViewPr varScale="1">
        <p:scale>
          <a:sx n="118" d="100"/>
          <a:sy n="118" d="100"/>
        </p:scale>
        <p:origin x="442" y="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30" name="Shape 3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3149043051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241082">
      <a:lnSpc>
        <a:spcPct val="117999"/>
      </a:lnSpc>
      <a:defRPr sz="1160">
        <a:latin typeface="Helvetica Neue"/>
        <a:ea typeface="Helvetica Neue"/>
        <a:cs typeface="Helvetica Neue"/>
        <a:sym typeface="Helvetica Neue"/>
      </a:defRPr>
    </a:lvl1pPr>
    <a:lvl2pPr indent="120541" defTabSz="241082">
      <a:lnSpc>
        <a:spcPct val="117999"/>
      </a:lnSpc>
      <a:defRPr sz="1160">
        <a:latin typeface="Helvetica Neue"/>
        <a:ea typeface="Helvetica Neue"/>
        <a:cs typeface="Helvetica Neue"/>
        <a:sym typeface="Helvetica Neue"/>
      </a:defRPr>
    </a:lvl2pPr>
    <a:lvl3pPr indent="241082" defTabSz="241082">
      <a:lnSpc>
        <a:spcPct val="117999"/>
      </a:lnSpc>
      <a:defRPr sz="1160">
        <a:latin typeface="Helvetica Neue"/>
        <a:ea typeface="Helvetica Neue"/>
        <a:cs typeface="Helvetica Neue"/>
        <a:sym typeface="Helvetica Neue"/>
      </a:defRPr>
    </a:lvl3pPr>
    <a:lvl4pPr indent="361622" defTabSz="241082">
      <a:lnSpc>
        <a:spcPct val="117999"/>
      </a:lnSpc>
      <a:defRPr sz="1160">
        <a:latin typeface="Helvetica Neue"/>
        <a:ea typeface="Helvetica Neue"/>
        <a:cs typeface="Helvetica Neue"/>
        <a:sym typeface="Helvetica Neue"/>
      </a:defRPr>
    </a:lvl4pPr>
    <a:lvl5pPr indent="482163" defTabSz="241082">
      <a:lnSpc>
        <a:spcPct val="117999"/>
      </a:lnSpc>
      <a:defRPr sz="1160">
        <a:latin typeface="Helvetica Neue"/>
        <a:ea typeface="Helvetica Neue"/>
        <a:cs typeface="Helvetica Neue"/>
        <a:sym typeface="Helvetica Neue"/>
      </a:defRPr>
    </a:lvl5pPr>
    <a:lvl6pPr indent="602704" defTabSz="241082">
      <a:lnSpc>
        <a:spcPct val="117999"/>
      </a:lnSpc>
      <a:defRPr sz="1160">
        <a:latin typeface="Helvetica Neue"/>
        <a:ea typeface="Helvetica Neue"/>
        <a:cs typeface="Helvetica Neue"/>
        <a:sym typeface="Helvetica Neue"/>
      </a:defRPr>
    </a:lvl6pPr>
    <a:lvl7pPr indent="723245" defTabSz="241082">
      <a:lnSpc>
        <a:spcPct val="117999"/>
      </a:lnSpc>
      <a:defRPr sz="1160">
        <a:latin typeface="Helvetica Neue"/>
        <a:ea typeface="Helvetica Neue"/>
        <a:cs typeface="Helvetica Neue"/>
        <a:sym typeface="Helvetica Neue"/>
      </a:defRPr>
    </a:lvl7pPr>
    <a:lvl8pPr indent="843785" defTabSz="241082">
      <a:lnSpc>
        <a:spcPct val="117999"/>
      </a:lnSpc>
      <a:defRPr sz="1160">
        <a:latin typeface="Helvetica Neue"/>
        <a:ea typeface="Helvetica Neue"/>
        <a:cs typeface="Helvetica Neue"/>
        <a:sym typeface="Helvetica Neue"/>
      </a:defRPr>
    </a:lvl8pPr>
    <a:lvl9pPr indent="964326" defTabSz="241082">
      <a:lnSpc>
        <a:spcPct val="117999"/>
      </a:lnSpc>
      <a:defRPr sz="116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>
            <a:spLocks noGrp="1"/>
          </p:cNvSpPr>
          <p:nvPr>
            <p:ph type="title"/>
          </p:nvPr>
        </p:nvSpPr>
        <p:spPr>
          <a:xfrm>
            <a:off x="892969" y="863947"/>
            <a:ext cx="7358063" cy="1741289"/>
          </a:xfrm>
          <a:prstGeom prst="rect">
            <a:avLst/>
          </a:prstGeom>
        </p:spPr>
        <p:txBody>
          <a:bodyPr anchor="b"/>
          <a:lstStyle/>
          <a:p>
            <a:pPr lvl="0">
              <a:defRPr sz="1800"/>
            </a:pPr>
            <a:r>
              <a:rPr sz="4218"/>
              <a:t>Title Text</a:t>
            </a:r>
          </a:p>
        </p:txBody>
      </p:sp>
      <p:sp>
        <p:nvSpPr>
          <p:cNvPr id="6" name="Shape 6"/>
          <p:cNvSpPr>
            <a:spLocks noGrp="1"/>
          </p:cNvSpPr>
          <p:nvPr>
            <p:ph type="body" idx="1"/>
          </p:nvPr>
        </p:nvSpPr>
        <p:spPr>
          <a:xfrm>
            <a:off x="892969" y="2652117"/>
            <a:ext cx="7358063" cy="596057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1687"/>
            </a:lvl1pPr>
            <a:lvl2pPr marL="0" indent="120541" algn="ctr">
              <a:spcBef>
                <a:spcPts val="0"/>
              </a:spcBef>
              <a:buSzTx/>
              <a:buNone/>
              <a:defRPr sz="1687"/>
            </a:lvl2pPr>
            <a:lvl3pPr marL="0" indent="241082" algn="ctr">
              <a:spcBef>
                <a:spcPts val="0"/>
              </a:spcBef>
              <a:buSzTx/>
              <a:buNone/>
              <a:defRPr sz="1687"/>
            </a:lvl3pPr>
            <a:lvl4pPr marL="0" indent="361622" algn="ctr">
              <a:spcBef>
                <a:spcPts val="0"/>
              </a:spcBef>
              <a:buSzTx/>
              <a:buNone/>
              <a:defRPr sz="1687"/>
            </a:lvl4pPr>
            <a:lvl5pPr marL="0" indent="482163" algn="ctr">
              <a:spcBef>
                <a:spcPts val="0"/>
              </a:spcBef>
              <a:buSzTx/>
              <a:buNone/>
              <a:defRPr sz="1687"/>
            </a:lvl5pPr>
          </a:lstStyle>
          <a:p>
            <a:pPr lvl="0">
              <a:defRPr sz="1800"/>
            </a:pPr>
            <a:r>
              <a:rPr sz="1687"/>
              <a:t>Body Level One</a:t>
            </a:r>
          </a:p>
          <a:p>
            <a:pPr lvl="1">
              <a:defRPr sz="1800"/>
            </a:pPr>
            <a:r>
              <a:rPr sz="1687"/>
              <a:t>Body Level Two</a:t>
            </a:r>
          </a:p>
          <a:p>
            <a:pPr lvl="2">
              <a:defRPr sz="1800"/>
            </a:pPr>
            <a:r>
              <a:rPr sz="1687"/>
              <a:t>Body Level Three</a:t>
            </a:r>
          </a:p>
          <a:p>
            <a:pPr lvl="3">
              <a:defRPr sz="1800"/>
            </a:pPr>
            <a:r>
              <a:rPr sz="1687"/>
              <a:t>Body Level Four</a:t>
            </a:r>
          </a:p>
          <a:p>
            <a:pPr lvl="4">
              <a:defRPr sz="1800"/>
            </a:pPr>
            <a:r>
              <a:rPr sz="1687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>
            <a:spLocks noGrp="1"/>
          </p:cNvSpPr>
          <p:nvPr>
            <p:ph type="title"/>
          </p:nvPr>
        </p:nvSpPr>
        <p:spPr>
          <a:xfrm>
            <a:off x="892969" y="3542853"/>
            <a:ext cx="7358063" cy="750094"/>
          </a:xfrm>
          <a:prstGeom prst="rect">
            <a:avLst/>
          </a:prstGeom>
        </p:spPr>
        <p:txBody>
          <a:bodyPr anchor="b"/>
          <a:lstStyle/>
          <a:p>
            <a:pPr lvl="0">
              <a:defRPr sz="1800"/>
            </a:pPr>
            <a:r>
              <a:rPr sz="4218"/>
              <a:t>Title Text</a:t>
            </a:r>
          </a:p>
        </p:txBody>
      </p:sp>
      <p:sp>
        <p:nvSpPr>
          <p:cNvPr id="9" name="Shape 9"/>
          <p:cNvSpPr>
            <a:spLocks noGrp="1"/>
          </p:cNvSpPr>
          <p:nvPr>
            <p:ph type="body" idx="1"/>
          </p:nvPr>
        </p:nvSpPr>
        <p:spPr>
          <a:xfrm>
            <a:off x="892969" y="4319736"/>
            <a:ext cx="7358063" cy="596057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1687"/>
            </a:lvl1pPr>
            <a:lvl2pPr marL="0" indent="120541" algn="ctr">
              <a:spcBef>
                <a:spcPts val="0"/>
              </a:spcBef>
              <a:buSzTx/>
              <a:buNone/>
              <a:defRPr sz="1687"/>
            </a:lvl2pPr>
            <a:lvl3pPr marL="0" indent="241082" algn="ctr">
              <a:spcBef>
                <a:spcPts val="0"/>
              </a:spcBef>
              <a:buSzTx/>
              <a:buNone/>
              <a:defRPr sz="1687"/>
            </a:lvl3pPr>
            <a:lvl4pPr marL="0" indent="361622" algn="ctr">
              <a:spcBef>
                <a:spcPts val="0"/>
              </a:spcBef>
              <a:buSzTx/>
              <a:buNone/>
              <a:defRPr sz="1687"/>
            </a:lvl4pPr>
            <a:lvl5pPr marL="0" indent="482163" algn="ctr">
              <a:spcBef>
                <a:spcPts val="0"/>
              </a:spcBef>
              <a:buSzTx/>
              <a:buNone/>
              <a:defRPr sz="1687"/>
            </a:lvl5pPr>
          </a:lstStyle>
          <a:p>
            <a:pPr lvl="0">
              <a:defRPr sz="1800"/>
            </a:pPr>
            <a:r>
              <a:rPr sz="1687"/>
              <a:t>Body Level One</a:t>
            </a:r>
          </a:p>
          <a:p>
            <a:pPr lvl="1">
              <a:defRPr sz="1800"/>
            </a:pPr>
            <a:r>
              <a:rPr sz="1687"/>
              <a:t>Body Level Two</a:t>
            </a:r>
          </a:p>
          <a:p>
            <a:pPr lvl="2">
              <a:defRPr sz="1800"/>
            </a:pPr>
            <a:r>
              <a:rPr sz="1687"/>
              <a:t>Body Level Three</a:t>
            </a:r>
          </a:p>
          <a:p>
            <a:pPr lvl="3">
              <a:defRPr sz="1800"/>
            </a:pPr>
            <a:r>
              <a:rPr sz="1687"/>
              <a:t>Body Level Four</a:t>
            </a:r>
          </a:p>
          <a:p>
            <a:pPr lvl="4">
              <a:defRPr sz="1800"/>
            </a:pPr>
            <a:r>
              <a:rPr sz="1687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892969" y="1701106"/>
            <a:ext cx="7358063" cy="1741289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218"/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>
            <a:spLocks noGrp="1"/>
          </p:cNvSpPr>
          <p:nvPr>
            <p:ph type="title"/>
          </p:nvPr>
        </p:nvSpPr>
        <p:spPr>
          <a:xfrm>
            <a:off x="669727" y="334863"/>
            <a:ext cx="3750469" cy="2102941"/>
          </a:xfrm>
          <a:prstGeom prst="rect">
            <a:avLst/>
          </a:prstGeom>
        </p:spPr>
        <p:txBody>
          <a:bodyPr anchor="b"/>
          <a:lstStyle>
            <a:lvl1pPr>
              <a:defRPr sz="3164"/>
            </a:lvl1pPr>
          </a:lstStyle>
          <a:p>
            <a:pPr lvl="0">
              <a:defRPr sz="1800"/>
            </a:pPr>
            <a:r>
              <a:rPr sz="3164"/>
              <a:t>Title Text</a:t>
            </a:r>
          </a:p>
        </p:txBody>
      </p:sp>
      <p:sp>
        <p:nvSpPr>
          <p:cNvPr id="14" name="Shape 14"/>
          <p:cNvSpPr>
            <a:spLocks noGrp="1"/>
          </p:cNvSpPr>
          <p:nvPr>
            <p:ph type="body" idx="1"/>
          </p:nvPr>
        </p:nvSpPr>
        <p:spPr>
          <a:xfrm>
            <a:off x="669727" y="2511475"/>
            <a:ext cx="3750469" cy="2163217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1687"/>
            </a:lvl1pPr>
            <a:lvl2pPr marL="0" indent="120541" algn="ctr">
              <a:spcBef>
                <a:spcPts val="0"/>
              </a:spcBef>
              <a:buSzTx/>
              <a:buNone/>
              <a:defRPr sz="1687"/>
            </a:lvl2pPr>
            <a:lvl3pPr marL="0" indent="241082" algn="ctr">
              <a:spcBef>
                <a:spcPts val="0"/>
              </a:spcBef>
              <a:buSzTx/>
              <a:buNone/>
              <a:defRPr sz="1687"/>
            </a:lvl3pPr>
            <a:lvl4pPr marL="0" indent="361622" algn="ctr">
              <a:spcBef>
                <a:spcPts val="0"/>
              </a:spcBef>
              <a:buSzTx/>
              <a:buNone/>
              <a:defRPr sz="1687"/>
            </a:lvl4pPr>
            <a:lvl5pPr marL="0" indent="482163" algn="ctr">
              <a:spcBef>
                <a:spcPts val="0"/>
              </a:spcBef>
              <a:buSzTx/>
              <a:buNone/>
              <a:defRPr sz="1687"/>
            </a:lvl5pPr>
          </a:lstStyle>
          <a:p>
            <a:pPr lvl="0">
              <a:defRPr sz="1800"/>
            </a:pPr>
            <a:r>
              <a:rPr sz="1687"/>
              <a:t>Body Level One</a:t>
            </a:r>
          </a:p>
          <a:p>
            <a:pPr lvl="1">
              <a:defRPr sz="1800"/>
            </a:pPr>
            <a:r>
              <a:rPr sz="1687"/>
              <a:t>Body Level Two</a:t>
            </a:r>
          </a:p>
          <a:p>
            <a:pPr lvl="2">
              <a:defRPr sz="1800"/>
            </a:pPr>
            <a:r>
              <a:rPr sz="1687"/>
              <a:t>Body Level Three</a:t>
            </a:r>
          </a:p>
          <a:p>
            <a:pPr lvl="3">
              <a:defRPr sz="1800"/>
            </a:pPr>
            <a:r>
              <a:rPr sz="1687"/>
              <a:t>Body Level Four</a:t>
            </a:r>
          </a:p>
          <a:p>
            <a:pPr lvl="4">
              <a:defRPr sz="1800"/>
            </a:pPr>
            <a:r>
              <a:rPr sz="1687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218"/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218"/>
              <a:t>Title Text</a:t>
            </a:r>
          </a:p>
        </p:txBody>
      </p:sp>
      <p:sp>
        <p:nvSpPr>
          <p:cNvPr id="19" name="Shape 19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1898"/>
              <a:t>Body Level One</a:t>
            </a:r>
          </a:p>
          <a:p>
            <a:pPr lvl="1">
              <a:defRPr sz="1800"/>
            </a:pPr>
            <a:r>
              <a:rPr sz="1898"/>
              <a:t>Body Level Two</a:t>
            </a:r>
          </a:p>
          <a:p>
            <a:pPr lvl="2">
              <a:defRPr sz="1800"/>
            </a:pPr>
            <a:r>
              <a:rPr sz="1898"/>
              <a:t>Body Level Three</a:t>
            </a:r>
          </a:p>
          <a:p>
            <a:pPr lvl="3">
              <a:defRPr sz="1800"/>
            </a:pPr>
            <a:r>
              <a:rPr sz="1898"/>
              <a:t>Body Level Four</a:t>
            </a:r>
          </a:p>
          <a:p>
            <a:pPr lvl="4">
              <a:defRPr sz="1800"/>
            </a:pPr>
            <a:r>
              <a:rPr sz="1898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218"/>
              <a:t>Title Text</a:t>
            </a:r>
          </a:p>
        </p:txBody>
      </p:sp>
      <p:sp>
        <p:nvSpPr>
          <p:cNvPr id="22" name="Shape 22"/>
          <p:cNvSpPr>
            <a:spLocks noGrp="1"/>
          </p:cNvSpPr>
          <p:nvPr>
            <p:ph type="body" idx="1"/>
          </p:nvPr>
        </p:nvSpPr>
        <p:spPr>
          <a:xfrm>
            <a:off x="669727" y="1372940"/>
            <a:ext cx="3750469" cy="3315146"/>
          </a:xfrm>
          <a:prstGeom prst="rect">
            <a:avLst/>
          </a:prstGeom>
        </p:spPr>
        <p:txBody>
          <a:bodyPr/>
          <a:lstStyle>
            <a:lvl1pPr marL="180811" indent="-180811">
              <a:spcBef>
                <a:spcPts val="1687"/>
              </a:spcBef>
              <a:defRPr sz="1476"/>
            </a:lvl1pPr>
            <a:lvl2pPr marL="361622" indent="-180811">
              <a:spcBef>
                <a:spcPts val="1687"/>
              </a:spcBef>
              <a:defRPr sz="1476"/>
            </a:lvl2pPr>
            <a:lvl3pPr marL="542434" indent="-180811">
              <a:spcBef>
                <a:spcPts val="1687"/>
              </a:spcBef>
              <a:defRPr sz="1476"/>
            </a:lvl3pPr>
            <a:lvl4pPr marL="723245" indent="-180811">
              <a:spcBef>
                <a:spcPts val="1687"/>
              </a:spcBef>
              <a:defRPr sz="1476"/>
            </a:lvl4pPr>
            <a:lvl5pPr marL="904056" indent="-180811">
              <a:spcBef>
                <a:spcPts val="1687"/>
              </a:spcBef>
              <a:defRPr sz="1476"/>
            </a:lvl5pPr>
          </a:lstStyle>
          <a:p>
            <a:pPr lvl="0">
              <a:defRPr sz="1800"/>
            </a:pPr>
            <a:r>
              <a:rPr sz="1476"/>
              <a:t>Body Level One</a:t>
            </a:r>
          </a:p>
          <a:p>
            <a:pPr lvl="1">
              <a:defRPr sz="1800"/>
            </a:pPr>
            <a:r>
              <a:rPr sz="1476"/>
              <a:t>Body Level Two</a:t>
            </a:r>
          </a:p>
          <a:p>
            <a:pPr lvl="2">
              <a:defRPr sz="1800"/>
            </a:pPr>
            <a:r>
              <a:rPr sz="1476"/>
              <a:t>Body Level Three</a:t>
            </a:r>
          </a:p>
          <a:p>
            <a:pPr lvl="3">
              <a:defRPr sz="1800"/>
            </a:pPr>
            <a:r>
              <a:rPr sz="1476"/>
              <a:t>Body Level Four</a:t>
            </a:r>
          </a:p>
          <a:p>
            <a:pPr lvl="4">
              <a:defRPr sz="1800"/>
            </a:pPr>
            <a:r>
              <a:rPr sz="1476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body" idx="1"/>
          </p:nvPr>
        </p:nvSpPr>
        <p:spPr>
          <a:xfrm>
            <a:off x="669727" y="669727"/>
            <a:ext cx="7804547" cy="3804047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1898"/>
              <a:t>Body Level One</a:t>
            </a:r>
          </a:p>
          <a:p>
            <a:pPr lvl="1">
              <a:defRPr sz="1800"/>
            </a:pPr>
            <a:r>
              <a:rPr sz="1898"/>
              <a:t>Body Level Two</a:t>
            </a:r>
          </a:p>
          <a:p>
            <a:pPr lvl="2">
              <a:defRPr sz="1800"/>
            </a:pPr>
            <a:r>
              <a:rPr sz="1898"/>
              <a:t>Body Level Three</a:t>
            </a:r>
          </a:p>
          <a:p>
            <a:pPr lvl="3">
              <a:defRPr sz="1800"/>
            </a:pPr>
            <a:r>
              <a:rPr sz="1898"/>
              <a:t>Body Level Four</a:t>
            </a:r>
          </a:p>
          <a:p>
            <a:pPr lvl="4">
              <a:defRPr sz="1800"/>
            </a:pPr>
            <a:r>
              <a:rPr sz="1898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669727" y="234404"/>
            <a:ext cx="7804547" cy="11385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/>
            </a:pPr>
            <a:r>
              <a:rPr sz="4218"/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669727" y="1372940"/>
            <a:ext cx="7804547" cy="33151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/>
            </a:pPr>
            <a:r>
              <a:rPr sz="1898"/>
              <a:t>Body Level One</a:t>
            </a:r>
          </a:p>
          <a:p>
            <a:pPr lvl="1">
              <a:defRPr sz="1800"/>
            </a:pPr>
            <a:r>
              <a:rPr sz="1898"/>
              <a:t>Body Level Two</a:t>
            </a:r>
          </a:p>
          <a:p>
            <a:pPr lvl="2">
              <a:defRPr sz="1800"/>
            </a:pPr>
            <a:r>
              <a:rPr sz="1898"/>
              <a:t>Body Level Three</a:t>
            </a:r>
          </a:p>
          <a:p>
            <a:pPr lvl="3">
              <a:defRPr sz="1800"/>
            </a:pPr>
            <a:r>
              <a:rPr sz="1898"/>
              <a:t>Body Level Four</a:t>
            </a:r>
          </a:p>
          <a:p>
            <a:pPr lvl="4">
              <a:defRPr sz="1800"/>
            </a:pPr>
            <a:r>
              <a:rPr sz="1898"/>
              <a:t>Body Level Five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algn="ctr" defTabSz="308049">
        <a:defRPr sz="4218">
          <a:latin typeface="+mn-lt"/>
          <a:ea typeface="+mn-ea"/>
          <a:cs typeface="+mn-cs"/>
          <a:sym typeface="Helvetica Light"/>
        </a:defRPr>
      </a:lvl1pPr>
      <a:lvl2pPr indent="120541" algn="ctr" defTabSz="308049">
        <a:defRPr sz="4218">
          <a:latin typeface="+mn-lt"/>
          <a:ea typeface="+mn-ea"/>
          <a:cs typeface="+mn-cs"/>
          <a:sym typeface="Helvetica Light"/>
        </a:defRPr>
      </a:lvl2pPr>
      <a:lvl3pPr indent="241082" algn="ctr" defTabSz="308049">
        <a:defRPr sz="4218">
          <a:latin typeface="+mn-lt"/>
          <a:ea typeface="+mn-ea"/>
          <a:cs typeface="+mn-cs"/>
          <a:sym typeface="Helvetica Light"/>
        </a:defRPr>
      </a:lvl3pPr>
      <a:lvl4pPr indent="361622" algn="ctr" defTabSz="308049">
        <a:defRPr sz="4218">
          <a:latin typeface="+mn-lt"/>
          <a:ea typeface="+mn-ea"/>
          <a:cs typeface="+mn-cs"/>
          <a:sym typeface="Helvetica Light"/>
        </a:defRPr>
      </a:lvl4pPr>
      <a:lvl5pPr indent="482163" algn="ctr" defTabSz="308049">
        <a:defRPr sz="4218">
          <a:latin typeface="+mn-lt"/>
          <a:ea typeface="+mn-ea"/>
          <a:cs typeface="+mn-cs"/>
          <a:sym typeface="Helvetica Light"/>
        </a:defRPr>
      </a:lvl5pPr>
      <a:lvl6pPr indent="602704" algn="ctr" defTabSz="308049">
        <a:defRPr sz="4218">
          <a:latin typeface="+mn-lt"/>
          <a:ea typeface="+mn-ea"/>
          <a:cs typeface="+mn-cs"/>
          <a:sym typeface="Helvetica Light"/>
        </a:defRPr>
      </a:lvl6pPr>
      <a:lvl7pPr indent="723245" algn="ctr" defTabSz="308049">
        <a:defRPr sz="4218">
          <a:latin typeface="+mn-lt"/>
          <a:ea typeface="+mn-ea"/>
          <a:cs typeface="+mn-cs"/>
          <a:sym typeface="Helvetica Light"/>
        </a:defRPr>
      </a:lvl7pPr>
      <a:lvl8pPr indent="843785" algn="ctr" defTabSz="308049">
        <a:defRPr sz="4218">
          <a:latin typeface="+mn-lt"/>
          <a:ea typeface="+mn-ea"/>
          <a:cs typeface="+mn-cs"/>
          <a:sym typeface="Helvetica Light"/>
        </a:defRPr>
      </a:lvl8pPr>
      <a:lvl9pPr indent="964326" algn="ctr" defTabSz="308049">
        <a:defRPr sz="4218">
          <a:latin typeface="+mn-lt"/>
          <a:ea typeface="+mn-ea"/>
          <a:cs typeface="+mn-cs"/>
          <a:sym typeface="Helvetica Light"/>
        </a:defRPr>
      </a:lvl9pPr>
    </p:titleStyle>
    <p:bodyStyle>
      <a:lvl1pPr marL="234385" indent="-234385" defTabSz="308049">
        <a:spcBef>
          <a:spcPts val="2215"/>
        </a:spcBef>
        <a:buSzPct val="75000"/>
        <a:buChar char="•"/>
        <a:defRPr sz="1898">
          <a:latin typeface="+mn-lt"/>
          <a:ea typeface="+mn-ea"/>
          <a:cs typeface="+mn-cs"/>
          <a:sym typeface="Helvetica Light"/>
        </a:defRPr>
      </a:lvl1pPr>
      <a:lvl2pPr marL="468770" indent="-234385" defTabSz="308049">
        <a:spcBef>
          <a:spcPts val="2215"/>
        </a:spcBef>
        <a:buSzPct val="75000"/>
        <a:buChar char="•"/>
        <a:defRPr sz="1898">
          <a:latin typeface="+mn-lt"/>
          <a:ea typeface="+mn-ea"/>
          <a:cs typeface="+mn-cs"/>
          <a:sym typeface="Helvetica Light"/>
        </a:defRPr>
      </a:lvl2pPr>
      <a:lvl3pPr marL="703155" indent="-234385" defTabSz="308049">
        <a:spcBef>
          <a:spcPts val="2215"/>
        </a:spcBef>
        <a:buSzPct val="75000"/>
        <a:buChar char="•"/>
        <a:defRPr sz="1898">
          <a:latin typeface="+mn-lt"/>
          <a:ea typeface="+mn-ea"/>
          <a:cs typeface="+mn-cs"/>
          <a:sym typeface="Helvetica Light"/>
        </a:defRPr>
      </a:lvl3pPr>
      <a:lvl4pPr marL="937539" indent="-234385" defTabSz="308049">
        <a:spcBef>
          <a:spcPts val="2215"/>
        </a:spcBef>
        <a:buSzPct val="75000"/>
        <a:buChar char="•"/>
        <a:defRPr sz="1898">
          <a:latin typeface="+mn-lt"/>
          <a:ea typeface="+mn-ea"/>
          <a:cs typeface="+mn-cs"/>
          <a:sym typeface="Helvetica Light"/>
        </a:defRPr>
      </a:lvl4pPr>
      <a:lvl5pPr marL="1171924" indent="-234385" defTabSz="308049">
        <a:spcBef>
          <a:spcPts val="2215"/>
        </a:spcBef>
        <a:buSzPct val="75000"/>
        <a:buChar char="•"/>
        <a:defRPr sz="1898">
          <a:latin typeface="+mn-lt"/>
          <a:ea typeface="+mn-ea"/>
          <a:cs typeface="+mn-cs"/>
          <a:sym typeface="Helvetica Light"/>
        </a:defRPr>
      </a:lvl5pPr>
      <a:lvl6pPr marL="1406309" indent="-234385" defTabSz="308049">
        <a:spcBef>
          <a:spcPts val="2215"/>
        </a:spcBef>
        <a:buSzPct val="75000"/>
        <a:buChar char="•"/>
        <a:defRPr sz="1898">
          <a:latin typeface="+mn-lt"/>
          <a:ea typeface="+mn-ea"/>
          <a:cs typeface="+mn-cs"/>
          <a:sym typeface="Helvetica Light"/>
        </a:defRPr>
      </a:lvl6pPr>
      <a:lvl7pPr marL="1640694" indent="-234385" defTabSz="308049">
        <a:spcBef>
          <a:spcPts val="2215"/>
        </a:spcBef>
        <a:buSzPct val="75000"/>
        <a:buChar char="•"/>
        <a:defRPr sz="1898">
          <a:latin typeface="+mn-lt"/>
          <a:ea typeface="+mn-ea"/>
          <a:cs typeface="+mn-cs"/>
          <a:sym typeface="Helvetica Light"/>
        </a:defRPr>
      </a:lvl7pPr>
      <a:lvl8pPr marL="1875079" indent="-234385" defTabSz="308049">
        <a:spcBef>
          <a:spcPts val="2215"/>
        </a:spcBef>
        <a:buSzPct val="75000"/>
        <a:buChar char="•"/>
        <a:defRPr sz="1898">
          <a:latin typeface="+mn-lt"/>
          <a:ea typeface="+mn-ea"/>
          <a:cs typeface="+mn-cs"/>
          <a:sym typeface="Helvetica Light"/>
        </a:defRPr>
      </a:lvl8pPr>
      <a:lvl9pPr marL="2109464" indent="-234385" defTabSz="308049">
        <a:spcBef>
          <a:spcPts val="2215"/>
        </a:spcBef>
        <a:buSzPct val="75000"/>
        <a:buChar char="•"/>
        <a:defRPr sz="1898">
          <a:latin typeface="+mn-lt"/>
          <a:ea typeface="+mn-ea"/>
          <a:cs typeface="+mn-cs"/>
          <a:sym typeface="Helvetica Light"/>
        </a:defRPr>
      </a:lvl9pPr>
    </p:bodyStyle>
    <p:otherStyle>
      <a:lvl1pPr algn="ctr" defTabSz="308049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1pPr>
      <a:lvl2pPr indent="120541" algn="ctr" defTabSz="308049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2pPr>
      <a:lvl3pPr indent="241082" algn="ctr" defTabSz="308049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3pPr>
      <a:lvl4pPr indent="361622" algn="ctr" defTabSz="308049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4pPr>
      <a:lvl5pPr indent="482163" algn="ctr" defTabSz="308049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5pPr>
      <a:lvl6pPr indent="602704" algn="ctr" defTabSz="308049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6pPr>
      <a:lvl7pPr indent="723245" algn="ctr" defTabSz="308049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7pPr>
      <a:lvl8pPr indent="843785" algn="ctr" defTabSz="308049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8pPr>
      <a:lvl9pPr indent="964326" algn="ctr" defTabSz="308049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/>
          <p:nvPr/>
        </p:nvSpPr>
        <p:spPr>
          <a:xfrm>
            <a:off x="3562588" y="-58988"/>
            <a:ext cx="2450589" cy="4849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wrap="none" lIns="26788" tIns="26788" rIns="26788" bIns="26788" anchor="ctr">
            <a:spAutoFit/>
          </a:bodyPr>
          <a:lstStyle/>
          <a:p>
            <a:pPr>
              <a:defRPr sz="1800"/>
            </a:pPr>
            <a:r>
              <a:rPr sz="1400" b="1" dirty="0">
                <a:latin typeface="Helvetica"/>
                <a:ea typeface="Helvetica"/>
                <a:cs typeface="Helvetica"/>
                <a:sym typeface="Helvetica"/>
              </a:rPr>
              <a:t>A new biped:  </a:t>
            </a:r>
            <a:r>
              <a:rPr sz="1400" b="1" dirty="0">
                <a:solidFill>
                  <a:srgbClr val="FF2600"/>
                </a:solidFill>
                <a:latin typeface="Helvetica"/>
                <a:ea typeface="Helvetica"/>
                <a:cs typeface="Helvetica"/>
                <a:sym typeface="Helvetica"/>
              </a:rPr>
              <a:t>Cornell</a:t>
            </a:r>
            <a:r>
              <a:rPr sz="1400" b="1" dirty="0">
                <a:latin typeface="Helvetica"/>
                <a:ea typeface="Helvetica"/>
                <a:cs typeface="Helvetica"/>
                <a:sym typeface="Helvetica"/>
              </a:rPr>
              <a:t>X </a:t>
            </a:r>
            <a:r>
              <a:rPr sz="1400" b="1" dirty="0" smtClean="0">
                <a:latin typeface="Helvetica"/>
                <a:ea typeface="Helvetica"/>
                <a:cs typeface="Helvetica"/>
                <a:sym typeface="Helvetica"/>
              </a:rPr>
              <a:t>MkIII</a:t>
            </a:r>
            <a:endParaRPr lang="en-US" sz="1400" b="1" dirty="0"/>
          </a:p>
          <a:p>
            <a:pPr lvl="0">
              <a:defRPr sz="1800"/>
            </a:pPr>
            <a:endParaRPr sz="1400" b="1" dirty="0"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34" name="Shape 34"/>
          <p:cNvSpPr/>
          <p:nvPr/>
        </p:nvSpPr>
        <p:spPr>
          <a:xfrm>
            <a:off x="2753145" y="3830767"/>
            <a:ext cx="6196275" cy="10222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wrap="square" lIns="0" tIns="0" rIns="0" bIns="0">
            <a:spAutoFit/>
          </a:bodyPr>
          <a:lstStyle/>
          <a:p>
            <a:pPr algn="l" defTabSz="1640078">
              <a:defRPr sz="1800"/>
            </a:pPr>
            <a:r>
              <a:rPr lang="en-US" sz="1371" b="1" dirty="0" smtClean="0">
                <a:latin typeface="Calibri"/>
                <a:ea typeface="Calibri"/>
                <a:cs typeface="Calibri"/>
                <a:sym typeface="Calibri"/>
              </a:rPr>
              <a:t>More </a:t>
            </a:r>
            <a:r>
              <a:rPr lang="en-US" sz="1371" b="1" dirty="0" smtClean="0">
                <a:latin typeface="Calibri"/>
                <a:ea typeface="Calibri"/>
                <a:cs typeface="Calibri"/>
                <a:sym typeface="Calibri"/>
              </a:rPr>
              <a:t>stats</a:t>
            </a:r>
            <a:r>
              <a:rPr sz="1160" dirty="0" smtClean="0"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sz="1318" dirty="0"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sz="1318" dirty="0">
                <a:latin typeface="Calibri"/>
                <a:ea typeface="Calibri"/>
                <a:cs typeface="Calibri"/>
                <a:sym typeface="Calibri"/>
              </a:rPr>
            </a:br>
            <a:r>
              <a:rPr sz="1318" dirty="0">
                <a:latin typeface="Calibri"/>
                <a:ea typeface="Calibri"/>
                <a:cs typeface="Calibri"/>
                <a:sym typeface="Calibri"/>
              </a:rPr>
              <a:t>   </a:t>
            </a:r>
            <a:r>
              <a:rPr sz="1318" dirty="0" smtClean="0">
                <a:latin typeface="Calibri"/>
                <a:ea typeface="Calibri"/>
                <a:cs typeface="Calibri"/>
                <a:sym typeface="Calibri"/>
              </a:rPr>
              <a:t>Stairs</a:t>
            </a:r>
            <a:r>
              <a:rPr sz="1318" dirty="0"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sz="1318" dirty="0" smtClean="0">
                <a:latin typeface="Calibri"/>
                <a:ea typeface="Calibri"/>
                <a:cs typeface="Calibri"/>
                <a:sym typeface="Calibri"/>
              </a:rPr>
              <a:t>squats</a:t>
            </a:r>
            <a:r>
              <a:rPr lang="en-US" sz="1318" dirty="0" smtClean="0">
                <a:latin typeface="Calibri"/>
                <a:ea typeface="Calibri"/>
                <a:cs typeface="Calibri"/>
                <a:sym typeface="Calibri"/>
              </a:rPr>
              <a:t>		Up to 200 Nm joint torque</a:t>
            </a:r>
            <a:r>
              <a:rPr sz="1318" dirty="0"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sz="1318" dirty="0">
                <a:latin typeface="Calibri"/>
                <a:ea typeface="Calibri"/>
                <a:cs typeface="Calibri"/>
                <a:sym typeface="Calibri"/>
              </a:rPr>
            </a:br>
            <a:r>
              <a:rPr sz="1318" dirty="0"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lang="en-US" sz="1318" dirty="0" smtClean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sz="1318" dirty="0" smtClean="0">
                <a:latin typeface="Calibri"/>
                <a:ea typeface="Calibri"/>
                <a:cs typeface="Calibri"/>
                <a:sym typeface="Calibri"/>
              </a:rPr>
              <a:t>0.</a:t>
            </a:r>
            <a:r>
              <a:rPr lang="en-US" sz="1318" dirty="0" smtClean="0">
                <a:latin typeface="Calibri"/>
                <a:ea typeface="Calibri"/>
                <a:cs typeface="Calibri"/>
                <a:sym typeface="Calibri"/>
              </a:rPr>
              <a:t>2 </a:t>
            </a:r>
            <a:r>
              <a:rPr sz="1318" dirty="0" smtClean="0">
                <a:latin typeface="Calibri"/>
                <a:ea typeface="Calibri"/>
                <a:cs typeface="Calibri"/>
                <a:sym typeface="Calibri"/>
              </a:rPr>
              <a:t>s </a:t>
            </a:r>
            <a:r>
              <a:rPr sz="1318" dirty="0">
                <a:latin typeface="Calibri"/>
                <a:ea typeface="Calibri"/>
                <a:cs typeface="Calibri"/>
                <a:sym typeface="Calibri"/>
              </a:rPr>
              <a:t>leg swing  </a:t>
            </a:r>
            <a:r>
              <a:rPr lang="en-US" sz="1318" dirty="0" smtClean="0">
                <a:latin typeface="Calibri"/>
                <a:ea typeface="Calibri"/>
                <a:cs typeface="Calibri"/>
                <a:sym typeface="Calibri"/>
              </a:rPr>
              <a:t>		Up to 15 rad/sec joint speed</a:t>
            </a:r>
            <a:r>
              <a:rPr sz="1318" dirty="0" smtClean="0">
                <a:latin typeface="Calibri"/>
                <a:ea typeface="Calibri"/>
                <a:cs typeface="Calibri"/>
                <a:sym typeface="Calibri"/>
              </a:rPr>
              <a:t> </a:t>
            </a:r>
            <a:endParaRPr lang="en-US" sz="1318" dirty="0" smtClean="0">
              <a:latin typeface="Calibri"/>
              <a:ea typeface="Calibri"/>
              <a:cs typeface="Calibri"/>
              <a:sym typeface="Calibri"/>
            </a:endParaRPr>
          </a:p>
          <a:p>
            <a:pPr algn="l" defTabSz="1640078">
              <a:defRPr sz="1800"/>
            </a:pPr>
            <a:r>
              <a:rPr lang="en-US" sz="1318" dirty="0" smtClean="0">
                <a:latin typeface="Calibri"/>
                <a:ea typeface="Calibri"/>
                <a:cs typeface="Calibri"/>
                <a:sym typeface="Calibri"/>
              </a:rPr>
              <a:t>   1.5 </a:t>
            </a:r>
            <a:r>
              <a:rPr lang="en-US" sz="1318" dirty="0" smtClean="0">
                <a:latin typeface="Calibri"/>
                <a:ea typeface="Calibri"/>
                <a:cs typeface="Calibri"/>
                <a:sym typeface="Calibri"/>
              </a:rPr>
              <a:t>m tall		0.8 m legs</a:t>
            </a:r>
          </a:p>
          <a:p>
            <a:pPr algn="l" defTabSz="1640078">
              <a:defRPr sz="1800"/>
            </a:pPr>
            <a:r>
              <a:rPr lang="en-US" sz="1318" dirty="0"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en-US" sz="1318" dirty="0" smtClean="0">
                <a:latin typeface="Calibri"/>
                <a:ea typeface="Calibri"/>
                <a:cs typeface="Calibri"/>
                <a:sym typeface="Calibri"/>
              </a:rPr>
              <a:t>Open source </a:t>
            </a:r>
            <a:r>
              <a:rPr lang="en-US" sz="1318" dirty="0" smtClean="0">
                <a:latin typeface="Calibri"/>
                <a:ea typeface="Calibri"/>
                <a:cs typeface="Calibri"/>
                <a:sym typeface="Calibri"/>
              </a:rPr>
              <a:t>design</a:t>
            </a:r>
            <a:r>
              <a:rPr lang="en-US" sz="1318" dirty="0" smtClean="0">
                <a:latin typeface="Calibri"/>
                <a:ea typeface="Calibri"/>
                <a:cs typeface="Calibri"/>
                <a:sym typeface="Calibri"/>
              </a:rPr>
              <a:t>	</a:t>
            </a:r>
            <a:endParaRPr sz="1318" dirty="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5" name="image1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045" y="1713046"/>
            <a:ext cx="1593186" cy="3142908"/>
          </a:xfrm>
          <a:prstGeom prst="rect">
            <a:avLst/>
          </a:prstGeom>
          <a:ln w="12700">
            <a:miter lim="400000"/>
          </a:ln>
        </p:spPr>
      </p:pic>
      <p:sp>
        <p:nvSpPr>
          <p:cNvPr id="37" name="Shape 37"/>
          <p:cNvSpPr/>
          <p:nvPr/>
        </p:nvSpPr>
        <p:spPr>
          <a:xfrm>
            <a:off x="2953300" y="496068"/>
            <a:ext cx="3781798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lIns="24109" rIns="24109">
            <a:spAutoFit/>
          </a:bodyPr>
          <a:lstStyle>
            <a:lvl1pPr defTabSz="3110332">
              <a:defRPr sz="2500" b="1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 b="0"/>
            </a:pPr>
            <a:r>
              <a:rPr sz="1200" dirty="0"/>
              <a:t>Jason Cortell, Peter Baggaley, and Andy Ruina</a:t>
            </a:r>
          </a:p>
        </p:txBody>
      </p:sp>
      <p:pic>
        <p:nvPicPr>
          <p:cNvPr id="42" name="image4.jpg" descr="nsf4c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359274" y="-212"/>
            <a:ext cx="780575" cy="780574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TextBox 3"/>
          <p:cNvSpPr txBox="1"/>
          <p:nvPr/>
        </p:nvSpPr>
        <p:spPr>
          <a:xfrm>
            <a:off x="-24340" y="1295213"/>
            <a:ext cx="1672753" cy="25648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Cornell Ranger, </a:t>
            </a:r>
            <a:r>
              <a:rPr kumimoji="0" lang="en-US" sz="10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65 km</a:t>
            </a:r>
            <a:endParaRPr kumimoji="0" lang="en-US" sz="10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65654" y="4813750"/>
            <a:ext cx="1255594" cy="25648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000" b="1" dirty="0" smtClean="0">
                <a:solidFill>
                  <a:srgbClr val="C00000"/>
                </a:solidFill>
              </a:rPr>
              <a:t>Cornel</a:t>
            </a:r>
            <a:r>
              <a:rPr lang="en-US" sz="900" b="1" dirty="0" smtClean="0">
                <a:solidFill>
                  <a:srgbClr val="C00000"/>
                </a:solidFill>
              </a:rPr>
              <a:t>l</a:t>
            </a:r>
            <a:r>
              <a:rPr lang="en-US" sz="1000" b="1" dirty="0" smtClean="0">
                <a:solidFill>
                  <a:srgbClr val="000000"/>
                </a:solidFill>
              </a:rPr>
              <a:t>X </a:t>
            </a:r>
            <a:r>
              <a:rPr lang="en-US" sz="1000" b="1" dirty="0" err="1" smtClean="0">
                <a:solidFill>
                  <a:srgbClr val="000000"/>
                </a:solidFill>
              </a:rPr>
              <a:t>MkIII</a:t>
            </a:r>
            <a:endParaRPr kumimoji="0" lang="en-US" sz="10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21500" y="151416"/>
            <a:ext cx="3031588" cy="379591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584200" rtl="0" latinLnBrk="1" hangingPunct="0"/>
            <a:r>
              <a:rPr lang="en-US" sz="1800" dirty="0"/>
              <a:t>Agile and Efficient</a:t>
            </a:r>
            <a:endParaRPr kumimoji="0" lang="en-US" sz="180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Helvetica Ligh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478859" y="988715"/>
            <a:ext cx="1751429" cy="318036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spc="0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Robust </a:t>
            </a:r>
            <a:r>
              <a:rPr kumimoji="0" lang="en-US" sz="1400" b="0" i="0" u="none" strike="noStrike" cap="none" spc="0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balance</a:t>
            </a:r>
            <a:endParaRPr kumimoji="0" lang="en-US" sz="1400" b="0" i="0" u="none" strike="noStrike" cap="none" spc="0" normalizeH="0" baseline="0" dirty="0">
              <a:ln>
                <a:noFill/>
              </a:ln>
              <a:solidFill>
                <a:schemeClr val="accent4">
                  <a:lumMod val="75000"/>
                </a:schemeClr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3753887" y="1383723"/>
            <a:ext cx="724486" cy="7034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3" name="TextBox 22"/>
          <p:cNvSpPr txBox="1"/>
          <p:nvPr/>
        </p:nvSpPr>
        <p:spPr>
          <a:xfrm>
            <a:off x="4473371" y="1212903"/>
            <a:ext cx="1751429" cy="318036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solidFill>
                  <a:schemeClr val="accent4">
                    <a:lumMod val="75000"/>
                  </a:schemeClr>
                </a:solidFill>
              </a:rPr>
              <a:t>Fast foot </a:t>
            </a:r>
            <a:r>
              <a:rPr lang="en-US" sz="1400" dirty="0" smtClean="0">
                <a:solidFill>
                  <a:schemeClr val="accent4">
                    <a:lumMod val="75000"/>
                  </a:schemeClr>
                </a:solidFill>
              </a:rPr>
              <a:t>placement</a:t>
            </a:r>
            <a:endParaRPr kumimoji="0" lang="en-US" sz="1400" b="0" i="0" u="none" strike="noStrike" cap="none" spc="0" normalizeH="0" baseline="0" dirty="0">
              <a:ln>
                <a:noFill/>
              </a:ln>
              <a:solidFill>
                <a:schemeClr val="accent4">
                  <a:lumMod val="75000"/>
                </a:schemeClr>
              </a:solidFill>
              <a:effectLst/>
              <a:uFillTx/>
              <a:sym typeface="Helvetica Light"/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4282474" y="1595691"/>
            <a:ext cx="724486" cy="7034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6" name="TextBox 25"/>
          <p:cNvSpPr txBox="1"/>
          <p:nvPr/>
        </p:nvSpPr>
        <p:spPr>
          <a:xfrm>
            <a:off x="4921250" y="1447913"/>
            <a:ext cx="2348556" cy="318036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solidFill>
                  <a:schemeClr val="accent4">
                    <a:lumMod val="75000"/>
                  </a:schemeClr>
                </a:solidFill>
              </a:rPr>
              <a:t>More speed, more </a:t>
            </a:r>
            <a:r>
              <a:rPr lang="en-US" sz="1400" dirty="0" smtClean="0">
                <a:solidFill>
                  <a:schemeClr val="accent4">
                    <a:lumMod val="75000"/>
                  </a:schemeClr>
                </a:solidFill>
              </a:rPr>
              <a:t>torque</a:t>
            </a:r>
            <a:endParaRPr kumimoji="0" lang="en-US" sz="1400" b="0" i="0" u="none" strike="noStrike" cap="none" spc="0" normalizeH="0" baseline="0" dirty="0">
              <a:ln>
                <a:noFill/>
              </a:ln>
              <a:solidFill>
                <a:schemeClr val="accent4">
                  <a:lumMod val="75000"/>
                </a:schemeClr>
              </a:solidFill>
              <a:effectLst/>
              <a:uFillTx/>
              <a:sym typeface="Helvetica Light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1005528"/>
              </p:ext>
            </p:extLst>
          </p:nvPr>
        </p:nvGraphicFramePr>
        <p:xfrm>
          <a:off x="2834362" y="1998397"/>
          <a:ext cx="5259052" cy="82296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226800"/>
                <a:gridCol w="705364"/>
                <a:gridCol w="778213"/>
                <a:gridCol w="1861225"/>
                <a:gridCol w="687450"/>
              </a:tblGrid>
              <a:tr h="134551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Robot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Motors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308049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Mass</a:t>
                      </a:r>
                      <a:endParaRPr lang="en-US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Peak</a:t>
                      </a:r>
                      <a:r>
                        <a:rPr lang="en-US" sz="1200" baseline="0" dirty="0" smtClean="0"/>
                        <a:t> joint power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CoT</a:t>
                      </a:r>
                      <a:endParaRPr lang="en-US" sz="1200" dirty="0"/>
                    </a:p>
                  </a:txBody>
                  <a:tcPr/>
                </a:tc>
              </a:tr>
              <a:tr h="16146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Ranger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10 kg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100</a:t>
                      </a:r>
                      <a:r>
                        <a:rPr lang="en-US" sz="1200" baseline="0" dirty="0" smtClean="0"/>
                        <a:t> W =&gt; 10 W/kg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0.2</a:t>
                      </a:r>
                      <a:endParaRPr lang="en-US" sz="1200" dirty="0"/>
                    </a:p>
                  </a:txBody>
                  <a:tcPr/>
                </a:tc>
              </a:tr>
              <a:tr h="182674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FF0000"/>
                          </a:solidFill>
                        </a:rPr>
                        <a:t>Cornell</a:t>
                      </a:r>
                      <a:r>
                        <a:rPr lang="en-US" sz="1200" dirty="0" smtClean="0"/>
                        <a:t>X </a:t>
                      </a:r>
                      <a:r>
                        <a:rPr lang="en-US" sz="1200" dirty="0" err="1" smtClean="0"/>
                        <a:t>MkIII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12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30 kg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3000 W =&gt; 100 W/kg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0.25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2785704" y="3029933"/>
            <a:ext cx="5943601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200" b="1" dirty="0">
                <a:solidFill>
                  <a:schemeClr val="tx1"/>
                </a:solidFill>
              </a:rPr>
              <a:t>F</a:t>
            </a:r>
            <a:r>
              <a:rPr lang="en-US" sz="1200" b="1" dirty="0" smtClean="0">
                <a:solidFill>
                  <a:schemeClr val="tx1"/>
                </a:solidFill>
              </a:rPr>
              <a:t>ast foot placement AND low </a:t>
            </a:r>
            <a:r>
              <a:rPr lang="en-US" sz="1200" b="1" dirty="0" err="1" smtClean="0">
                <a:solidFill>
                  <a:schemeClr val="tx1"/>
                </a:solidFill>
              </a:rPr>
              <a:t>CoT</a:t>
            </a:r>
            <a:endParaRPr lang="en-US" sz="1200" b="1" dirty="0" smtClean="0">
              <a:solidFill>
                <a:schemeClr val="tx1"/>
              </a:solidFill>
            </a:endParaRPr>
          </a:p>
          <a:p>
            <a:pPr marL="285750" marR="0" indent="-28575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en-US" sz="1200" dirty="0" smtClean="0">
                <a:solidFill>
                  <a:schemeClr val="tx1"/>
                </a:solidFill>
              </a:rPr>
              <a:t>Fine-tuned </a:t>
            </a:r>
            <a:r>
              <a:rPr lang="en-US" sz="1200" dirty="0" smtClean="0">
                <a:solidFill>
                  <a:schemeClr val="tx1"/>
                </a:solidFill>
              </a:rPr>
              <a:t>motors</a:t>
            </a:r>
            <a:r>
              <a:rPr lang="en-US" sz="1200" dirty="0">
                <a:solidFill>
                  <a:schemeClr val="tx1"/>
                </a:solidFill>
              </a:rPr>
              <a:t>,</a:t>
            </a:r>
            <a:r>
              <a:rPr lang="en-US" sz="1200" dirty="0" smtClean="0">
                <a:solidFill>
                  <a:schemeClr val="tx1"/>
                </a:solidFill>
              </a:rPr>
              <a:t> controllers, and transmissions</a:t>
            </a:r>
            <a:endParaRPr kumimoji="0" lang="en-US" sz="1200" b="0" i="0" u="none" strike="noStrike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FillTx/>
              <a:sym typeface="Helvetica Light"/>
            </a:endParaRPr>
          </a:p>
          <a:p>
            <a:pPr marL="285750" marR="0" indent="-28575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en-US" sz="1200" dirty="0">
                <a:solidFill>
                  <a:schemeClr val="tx1"/>
                </a:solidFill>
              </a:rPr>
              <a:t>L</a:t>
            </a:r>
            <a:r>
              <a:rPr lang="en-US" sz="1200" dirty="0" smtClean="0">
                <a:solidFill>
                  <a:schemeClr val="tx1"/>
                </a:solidFill>
              </a:rPr>
              <a:t>ow leg and motor rotor inertia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2" y="0"/>
            <a:ext cx="1589419" cy="1271535"/>
          </a:xfrm>
          <a:prstGeom prst="rect">
            <a:avLst/>
          </a:prstGeom>
        </p:spPr>
      </p:pic>
      <p:sp>
        <p:nvSpPr>
          <p:cNvPr id="5" name="Curved Down Arrow 4"/>
          <p:cNvSpPr/>
          <p:nvPr/>
        </p:nvSpPr>
        <p:spPr>
          <a:xfrm rot="5400000">
            <a:off x="1446180" y="1290535"/>
            <a:ext cx="885568" cy="410957"/>
          </a:xfrm>
          <a:prstGeom prst="curvedDownArrow">
            <a:avLst/>
          </a:prstGeom>
          <a:blipFill rotWithShape="1">
            <a:blip r:embed="rId5"/>
            <a:srcRect/>
            <a:tile tx="0" ty="0" sx="100000" sy="100000" flip="none" algn="tl"/>
          </a:blipFill>
          <a:ln w="12700" cap="flat">
            <a:noFill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72507" y="985439"/>
            <a:ext cx="1184516" cy="841256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solidFill>
                  <a:srgbClr val="000000"/>
                </a:solidFill>
              </a:rPr>
              <a:t>Robust</a:t>
            </a:r>
          </a:p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solidFill>
                  <a:srgbClr val="000000"/>
                </a:solidFill>
              </a:rPr>
              <a:t>Capable</a:t>
            </a:r>
          </a:p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solidFill>
                  <a:srgbClr val="000000"/>
                </a:solidFill>
              </a:rPr>
              <a:t>3D</a:t>
            </a:r>
          </a:p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solidFill>
                  <a:srgbClr val="000000"/>
                </a:solidFill>
              </a:rPr>
              <a:t>and efficient too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/>
          <p:nvPr/>
        </p:nvSpPr>
        <p:spPr>
          <a:xfrm>
            <a:off x="2870122" y="573628"/>
            <a:ext cx="5216172" cy="6771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wrap="none" lIns="0" tIns="0" rIns="0" bIns="0">
            <a:spAutoFit/>
          </a:bodyPr>
          <a:lstStyle/>
          <a:p>
            <a:pPr lvl="0" algn="l">
              <a:defRPr sz="1800"/>
            </a:pPr>
            <a:r>
              <a:rPr sz="1200" b="1" dirty="0">
                <a:latin typeface="Helvetica"/>
                <a:ea typeface="Helvetica"/>
                <a:cs typeface="Helvetica"/>
                <a:sym typeface="Helvetica"/>
              </a:rPr>
              <a:t>Chains and </a:t>
            </a:r>
            <a:r>
              <a:rPr lang="en-US" sz="1200" b="1" dirty="0" smtClean="0">
                <a:latin typeface="Helvetica"/>
                <a:ea typeface="Helvetica"/>
                <a:cs typeface="Helvetica"/>
                <a:sym typeface="Helvetica"/>
              </a:rPr>
              <a:t>sprockets</a:t>
            </a:r>
            <a:r>
              <a:rPr sz="1200" b="1" dirty="0">
                <a:latin typeface="Helvetica"/>
                <a:ea typeface="Helvetica"/>
                <a:cs typeface="Helvetica"/>
                <a:sym typeface="Helvetica"/>
              </a:rPr>
              <a:t/>
            </a:r>
            <a:br>
              <a:rPr sz="1200" b="1" dirty="0">
                <a:latin typeface="Helvetica"/>
                <a:ea typeface="Helvetica"/>
                <a:cs typeface="Helvetica"/>
                <a:sym typeface="Helvetica"/>
              </a:rPr>
            </a:br>
            <a:r>
              <a:rPr sz="1600" b="1" dirty="0">
                <a:latin typeface="Helvetica"/>
                <a:ea typeface="Helvetica"/>
                <a:cs typeface="Helvetica"/>
                <a:sym typeface="Helvetica"/>
              </a:rPr>
              <a:t>+</a:t>
            </a:r>
            <a:r>
              <a:rPr sz="1200" dirty="0">
                <a:latin typeface="Helvetica"/>
                <a:ea typeface="Helvetica"/>
                <a:cs typeface="Helvetica"/>
                <a:sym typeface="Helvetica"/>
              </a:rPr>
              <a:t> high power/weight</a:t>
            </a:r>
            <a:r>
              <a:rPr sz="1200" dirty="0" smtClean="0">
                <a:latin typeface="Helvetica"/>
                <a:ea typeface="Helvetica"/>
                <a:cs typeface="Helvetica"/>
                <a:sym typeface="Helvetica"/>
              </a:rPr>
              <a:t>, </a:t>
            </a:r>
            <a:r>
              <a:rPr sz="1200" dirty="0">
                <a:latin typeface="Helvetica"/>
                <a:ea typeface="Helvetica"/>
                <a:cs typeface="Helvetica"/>
                <a:sym typeface="Helvetica"/>
              </a:rPr>
              <a:t>efficient, </a:t>
            </a:r>
            <a:r>
              <a:rPr lang="en-US" sz="1200" dirty="0" smtClean="0">
                <a:latin typeface="Helvetica"/>
                <a:ea typeface="Helvetica"/>
                <a:cs typeface="Helvetica"/>
                <a:sym typeface="Helvetica"/>
              </a:rPr>
              <a:t>flexible</a:t>
            </a:r>
            <a:r>
              <a:rPr lang="en-US" sz="1200" dirty="0" smtClean="0">
                <a:latin typeface="Helvetica"/>
                <a:ea typeface="Helvetica"/>
                <a:cs typeface="Helvetica"/>
                <a:sym typeface="Helvetica"/>
              </a:rPr>
              <a:t>  </a:t>
            </a:r>
            <a:r>
              <a:rPr lang="en-US" sz="1200" dirty="0">
                <a:latin typeface="Helvetica"/>
                <a:ea typeface="Helvetica"/>
                <a:cs typeface="Helvetica"/>
                <a:sym typeface="Helvetica"/>
              </a:rPr>
              <a:t>	</a:t>
            </a:r>
            <a:r>
              <a:rPr lang="en-US" sz="1600" b="1" dirty="0" smtClean="0">
                <a:latin typeface="Helvetica"/>
                <a:ea typeface="Helvetica"/>
                <a:cs typeface="Helvetica"/>
                <a:sym typeface="Helvetica"/>
              </a:rPr>
              <a:t>-</a:t>
            </a:r>
            <a:r>
              <a:rPr lang="en-US" sz="1200" dirty="0" smtClean="0">
                <a:latin typeface="Helvetica"/>
                <a:ea typeface="Helvetica"/>
                <a:cs typeface="Helvetica"/>
                <a:sym typeface="Helvetica"/>
              </a:rPr>
              <a:t>  </a:t>
            </a:r>
            <a:r>
              <a:rPr lang="en-US" sz="1200" dirty="0">
                <a:latin typeface="Helvetica"/>
                <a:ea typeface="Helvetica"/>
                <a:cs typeface="Helvetica"/>
                <a:sym typeface="Helvetica"/>
              </a:rPr>
              <a:t>not modular, backlash,</a:t>
            </a:r>
            <a:r>
              <a:rPr sz="1200" dirty="0">
                <a:latin typeface="Helvetica"/>
                <a:ea typeface="Helvetica"/>
                <a:cs typeface="Helvetica"/>
                <a:sym typeface="Helvetica"/>
              </a:rPr>
              <a:t/>
            </a:r>
            <a:br>
              <a:rPr sz="1200" dirty="0">
                <a:latin typeface="Helvetica"/>
                <a:ea typeface="Helvetica"/>
                <a:cs typeface="Helvetica"/>
                <a:sym typeface="Helvetica"/>
              </a:rPr>
            </a:br>
            <a:r>
              <a:rPr sz="1600" b="1" dirty="0">
                <a:latin typeface="Helvetica"/>
                <a:ea typeface="Helvetica"/>
                <a:cs typeface="Helvetica"/>
                <a:sym typeface="Helvetica"/>
              </a:rPr>
              <a:t>+</a:t>
            </a:r>
            <a:r>
              <a:rPr sz="1200" dirty="0"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sz="1200" dirty="0" smtClean="0">
                <a:latin typeface="Helvetica"/>
                <a:ea typeface="Helvetica"/>
                <a:cs typeface="Helvetica"/>
                <a:sym typeface="Helvetica"/>
              </a:rPr>
              <a:t>cheap custom</a:t>
            </a:r>
            <a:r>
              <a:rPr lang="en-US" sz="1200" dirty="0"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lang="en-US" sz="1200" dirty="0" smtClean="0">
                <a:latin typeface="Helvetica"/>
                <a:ea typeface="Helvetica"/>
                <a:cs typeface="Helvetica"/>
                <a:sym typeface="Helvetica"/>
              </a:rPr>
              <a:t>parts					</a:t>
            </a:r>
            <a:r>
              <a:rPr sz="1600" b="1" dirty="0" smtClean="0">
                <a:latin typeface="Helvetica"/>
                <a:ea typeface="Helvetica"/>
                <a:cs typeface="Helvetica"/>
                <a:sym typeface="Helvetica"/>
              </a:rPr>
              <a:t>-</a:t>
            </a:r>
            <a:r>
              <a:rPr sz="1200" dirty="0" smtClean="0">
                <a:latin typeface="Helvetica"/>
                <a:ea typeface="Helvetica"/>
                <a:cs typeface="Helvetica"/>
                <a:sym typeface="Helvetica"/>
              </a:rPr>
              <a:t>  </a:t>
            </a:r>
            <a:r>
              <a:rPr sz="1200" dirty="0">
                <a:latin typeface="Helvetica"/>
                <a:ea typeface="Helvetica"/>
                <a:cs typeface="Helvetica"/>
                <a:sym typeface="Helvetica"/>
              </a:rPr>
              <a:t>bulky (36 chains &amp;  72 sprockets)</a:t>
            </a:r>
          </a:p>
        </p:txBody>
      </p:sp>
      <p:sp>
        <p:nvSpPr>
          <p:cNvPr id="47" name="Shape 47"/>
          <p:cNvSpPr/>
          <p:nvPr/>
        </p:nvSpPr>
        <p:spPr>
          <a:xfrm>
            <a:off x="3580387" y="1577554"/>
            <a:ext cx="1952055" cy="6080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wrap="none" lIns="26788" tIns="26788" rIns="26788" bIns="26788" anchor="ctr">
            <a:spAutoFit/>
          </a:bodyPr>
          <a:lstStyle/>
          <a:p>
            <a:pPr lvl="0" algn="l">
              <a:defRPr sz="1800"/>
            </a:pPr>
            <a:r>
              <a:rPr sz="1200" b="1" dirty="0" smtClean="0">
                <a:latin typeface="Helvetica"/>
                <a:ea typeface="Helvetica"/>
                <a:cs typeface="Helvetica"/>
                <a:sym typeface="Helvetica"/>
              </a:rPr>
              <a:t>Biarticula</a:t>
            </a:r>
            <a:r>
              <a:rPr lang="en-US" sz="1200" b="1" dirty="0" smtClean="0">
                <a:latin typeface="Helvetica"/>
                <a:ea typeface="Helvetica"/>
                <a:cs typeface="Helvetica"/>
                <a:sym typeface="Helvetica"/>
              </a:rPr>
              <a:t>r</a:t>
            </a:r>
            <a:r>
              <a:rPr sz="1200" b="1" dirty="0" smtClean="0"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sz="1200" b="1" dirty="0">
                <a:latin typeface="Helvetica"/>
                <a:ea typeface="Helvetica"/>
                <a:cs typeface="Helvetica"/>
                <a:sym typeface="Helvetica"/>
              </a:rPr>
              <a:t>ankle and knee</a:t>
            </a:r>
            <a:br>
              <a:rPr sz="1200" b="1" dirty="0">
                <a:latin typeface="Helvetica"/>
                <a:ea typeface="Helvetica"/>
                <a:cs typeface="Helvetica"/>
                <a:sym typeface="Helvetica"/>
              </a:rPr>
            </a:br>
            <a:r>
              <a:rPr lang="en-US" sz="1200" dirty="0" smtClean="0">
                <a:latin typeface="Helvetica"/>
                <a:ea typeface="Helvetica"/>
                <a:cs typeface="Helvetica"/>
                <a:sym typeface="Helvetica"/>
              </a:rPr>
              <a:t>   Low leg inertia</a:t>
            </a:r>
            <a:r>
              <a:rPr sz="1200" dirty="0" smtClean="0">
                <a:latin typeface="Helvetica"/>
                <a:ea typeface="Helvetica"/>
                <a:cs typeface="Helvetica"/>
                <a:sym typeface="Helvetica"/>
              </a:rPr>
              <a:t/>
            </a:r>
            <a:br>
              <a:rPr sz="1200" dirty="0" smtClean="0">
                <a:latin typeface="Helvetica"/>
                <a:ea typeface="Helvetica"/>
                <a:cs typeface="Helvetica"/>
                <a:sym typeface="Helvetica"/>
              </a:rPr>
            </a:br>
            <a:endParaRPr sz="1200" dirty="0"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48" name="Shape 48"/>
          <p:cNvSpPr/>
          <p:nvPr/>
        </p:nvSpPr>
        <p:spPr>
          <a:xfrm>
            <a:off x="4707779" y="2369063"/>
            <a:ext cx="1804981" cy="9233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wrap="none" lIns="0" tIns="0" rIns="0" bIns="0">
            <a:spAutoFit/>
          </a:bodyPr>
          <a:lstStyle/>
          <a:p>
            <a:pPr lvl="0" algn="l">
              <a:defRPr sz="1800"/>
            </a:pPr>
            <a:r>
              <a:rPr sz="1200" b="1" dirty="0">
                <a:latin typeface="Helvetica"/>
                <a:ea typeface="Helvetica"/>
                <a:cs typeface="Helvetica"/>
                <a:sym typeface="Helvetica"/>
              </a:rPr>
              <a:t>Collision </a:t>
            </a:r>
            <a:r>
              <a:rPr sz="1200" b="1" dirty="0" smtClean="0">
                <a:latin typeface="Helvetica"/>
                <a:ea typeface="Helvetica"/>
                <a:cs typeface="Helvetica"/>
                <a:sym typeface="Helvetica"/>
              </a:rPr>
              <a:t>toleran</a:t>
            </a:r>
            <a:r>
              <a:rPr lang="en-US" sz="1200" b="1" dirty="0" smtClean="0">
                <a:latin typeface="Helvetica"/>
                <a:ea typeface="Helvetica"/>
                <a:cs typeface="Helvetica"/>
                <a:sym typeface="Helvetica"/>
              </a:rPr>
              <a:t>ce</a:t>
            </a:r>
            <a:r>
              <a:rPr sz="1200" b="1" dirty="0">
                <a:latin typeface="Helvetica"/>
                <a:ea typeface="Helvetica"/>
                <a:cs typeface="Helvetica"/>
                <a:sym typeface="Helvetica"/>
              </a:rPr>
              <a:t/>
            </a:r>
            <a:br>
              <a:rPr sz="1200" b="1" dirty="0">
                <a:latin typeface="Helvetica"/>
                <a:ea typeface="Helvetica"/>
                <a:cs typeface="Helvetica"/>
                <a:sym typeface="Helvetica"/>
              </a:rPr>
            </a:br>
            <a:r>
              <a:rPr sz="1200" b="1" dirty="0">
                <a:latin typeface="Helvetica"/>
                <a:ea typeface="Helvetica"/>
                <a:cs typeface="Helvetica"/>
                <a:sym typeface="Helvetica"/>
              </a:rPr>
              <a:t>  </a:t>
            </a:r>
            <a:r>
              <a:rPr sz="1200" dirty="0">
                <a:latin typeface="Helvetica"/>
                <a:ea typeface="Helvetica"/>
                <a:cs typeface="Helvetica"/>
                <a:sym typeface="Helvetica"/>
              </a:rPr>
              <a:t>Motor backs off at impact</a:t>
            </a:r>
            <a:br>
              <a:rPr sz="1200" dirty="0">
                <a:latin typeface="Helvetica"/>
                <a:ea typeface="Helvetica"/>
                <a:cs typeface="Helvetica"/>
                <a:sym typeface="Helvetica"/>
              </a:rPr>
            </a:br>
            <a:r>
              <a:rPr sz="1200" dirty="0">
                <a:latin typeface="Helvetica"/>
                <a:ea typeface="Helvetica"/>
                <a:cs typeface="Helvetica"/>
                <a:sym typeface="Helvetica"/>
              </a:rPr>
              <a:t>  </a:t>
            </a:r>
            <a:r>
              <a:rPr sz="1200" dirty="0" smtClean="0">
                <a:latin typeface="Helvetica"/>
                <a:ea typeface="Helvetica"/>
                <a:cs typeface="Helvetica"/>
                <a:sym typeface="Helvetica"/>
              </a:rPr>
              <a:t>Low</a:t>
            </a:r>
            <a:r>
              <a:rPr lang="en-US" sz="1200" dirty="0" smtClean="0">
                <a:latin typeface="Helvetica"/>
                <a:ea typeface="Helvetica"/>
                <a:cs typeface="Helvetica"/>
                <a:sym typeface="Helvetica"/>
              </a:rPr>
              <a:t>-</a:t>
            </a:r>
            <a:r>
              <a:rPr sz="1200" dirty="0" smtClean="0">
                <a:latin typeface="Helvetica"/>
                <a:ea typeface="Helvetica"/>
                <a:cs typeface="Helvetica"/>
                <a:sym typeface="Helvetica"/>
              </a:rPr>
              <a:t>inertia </a:t>
            </a:r>
            <a:r>
              <a:rPr sz="1200" dirty="0">
                <a:latin typeface="Helvetica"/>
                <a:ea typeface="Helvetica"/>
                <a:cs typeface="Helvetica"/>
                <a:sym typeface="Helvetica"/>
              </a:rPr>
              <a:t>motor</a:t>
            </a:r>
            <a:br>
              <a:rPr sz="1200" dirty="0">
                <a:latin typeface="Helvetica"/>
                <a:ea typeface="Helvetica"/>
                <a:cs typeface="Helvetica"/>
                <a:sym typeface="Helvetica"/>
              </a:rPr>
            </a:br>
            <a:r>
              <a:rPr sz="1200" dirty="0">
                <a:latin typeface="Helvetica"/>
                <a:ea typeface="Helvetica"/>
                <a:cs typeface="Helvetica"/>
                <a:sym typeface="Helvetica"/>
              </a:rPr>
              <a:t>  </a:t>
            </a:r>
            <a:r>
              <a:rPr sz="1200" dirty="0" smtClean="0">
                <a:latin typeface="Helvetica"/>
                <a:ea typeface="Helvetica"/>
                <a:cs typeface="Helvetica"/>
                <a:sym typeface="Helvetica"/>
              </a:rPr>
              <a:t>Series </a:t>
            </a:r>
            <a:r>
              <a:rPr sz="1200" dirty="0">
                <a:latin typeface="Helvetica"/>
                <a:ea typeface="Helvetica"/>
                <a:cs typeface="Helvetica"/>
                <a:sym typeface="Helvetica"/>
              </a:rPr>
              <a:t>compliance</a:t>
            </a:r>
            <a:br>
              <a:rPr sz="1200" dirty="0">
                <a:latin typeface="Helvetica"/>
                <a:ea typeface="Helvetica"/>
                <a:cs typeface="Helvetica"/>
                <a:sym typeface="Helvetica"/>
              </a:rPr>
            </a:br>
            <a:r>
              <a:rPr sz="1200" dirty="0">
                <a:latin typeface="Helvetica"/>
                <a:ea typeface="Helvetica"/>
                <a:cs typeface="Helvetica"/>
                <a:sym typeface="Helvetica"/>
              </a:rPr>
              <a:t>  Overload clutches</a:t>
            </a:r>
          </a:p>
        </p:txBody>
      </p:sp>
      <p:sp>
        <p:nvSpPr>
          <p:cNvPr id="49" name="Shape 49"/>
          <p:cNvSpPr/>
          <p:nvPr/>
        </p:nvSpPr>
        <p:spPr>
          <a:xfrm>
            <a:off x="4390177" y="169281"/>
            <a:ext cx="1338105" cy="2695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wrap="none" lIns="26788" tIns="26788" rIns="26788" bIns="26788" anchor="ctr">
            <a:spAutoFit/>
          </a:bodyPr>
          <a:lstStyle/>
          <a:p>
            <a:pPr lvl="0">
              <a:defRPr sz="1800"/>
            </a:pPr>
            <a:r>
              <a:rPr sz="1400" b="1" dirty="0">
                <a:solidFill>
                  <a:srgbClr val="FF2600"/>
                </a:solidFill>
                <a:latin typeface="Helvetica"/>
                <a:ea typeface="Helvetica"/>
                <a:cs typeface="Helvetica"/>
                <a:sym typeface="Helvetica"/>
              </a:rPr>
              <a:t>Cornell</a:t>
            </a:r>
            <a:r>
              <a:rPr sz="1400" b="1" dirty="0">
                <a:latin typeface="Helvetica"/>
                <a:ea typeface="Helvetica"/>
                <a:cs typeface="Helvetica"/>
                <a:sym typeface="Helvetica"/>
              </a:rPr>
              <a:t>X   </a:t>
            </a:r>
            <a:r>
              <a:rPr sz="1400" b="1" dirty="0" smtClean="0">
                <a:latin typeface="Helvetica"/>
                <a:ea typeface="Helvetica"/>
                <a:cs typeface="Helvetica"/>
                <a:sym typeface="Helvetica"/>
              </a:rPr>
              <a:t>MkIII</a:t>
            </a:r>
            <a:endParaRPr sz="1400" b="1" dirty="0"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8" name="Shape 40"/>
          <p:cNvSpPr/>
          <p:nvPr/>
        </p:nvSpPr>
        <p:spPr>
          <a:xfrm>
            <a:off x="5626858" y="3643650"/>
            <a:ext cx="3011640" cy="12709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wrap="none" lIns="26788" tIns="26788" rIns="26788" bIns="26788" anchor="ctr">
            <a:spAutoFit/>
          </a:bodyPr>
          <a:lstStyle/>
          <a:p>
            <a:pPr algn="l" defTabSz="1640078">
              <a:defRPr sz="1800"/>
            </a:pPr>
            <a:r>
              <a:rPr sz="1318" b="1" dirty="0" smtClean="0">
                <a:latin typeface="Calibri"/>
                <a:ea typeface="Calibri"/>
                <a:cs typeface="Calibri"/>
                <a:sym typeface="Calibri"/>
              </a:rPr>
              <a:t>Electronics</a:t>
            </a:r>
            <a:endParaRPr sz="1318" b="1" dirty="0">
              <a:latin typeface="Calibri"/>
              <a:ea typeface="Calibri"/>
              <a:cs typeface="Calibri"/>
              <a:sym typeface="Calibri"/>
            </a:endParaRPr>
          </a:p>
          <a:p>
            <a:pPr algn="l" defTabSz="1640078">
              <a:buSzPct val="100000"/>
              <a:defRPr sz="1800"/>
            </a:pPr>
            <a:r>
              <a:rPr lang="en-US" sz="1318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318" dirty="0" smtClean="0"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sz="1318" dirty="0" smtClean="0">
                <a:latin typeface="Calibri"/>
                <a:ea typeface="Calibri"/>
                <a:cs typeface="Calibri"/>
                <a:sym typeface="Calibri"/>
              </a:rPr>
              <a:t>Sensing </a:t>
            </a:r>
            <a:r>
              <a:rPr sz="1318" dirty="0">
                <a:latin typeface="Calibri"/>
                <a:ea typeface="Calibri"/>
                <a:cs typeface="Calibri"/>
                <a:sym typeface="Calibri"/>
              </a:rPr>
              <a:t>and computing   &lt; </a:t>
            </a:r>
            <a:r>
              <a:rPr lang="en-US" sz="1318" dirty="0" smtClean="0">
                <a:latin typeface="Calibri"/>
                <a:ea typeface="Calibri"/>
                <a:cs typeface="Calibri"/>
                <a:sym typeface="Calibri"/>
              </a:rPr>
              <a:t>7</a:t>
            </a:r>
            <a:r>
              <a:rPr sz="1318" dirty="0" smtClean="0">
                <a:latin typeface="Calibri"/>
                <a:ea typeface="Calibri"/>
                <a:cs typeface="Calibri"/>
                <a:sym typeface="Calibri"/>
              </a:rPr>
              <a:t> W</a:t>
            </a:r>
            <a:endParaRPr lang="en-US" sz="1318" dirty="0" smtClean="0">
              <a:latin typeface="Calibri"/>
              <a:ea typeface="Calibri"/>
              <a:cs typeface="Calibri"/>
              <a:sym typeface="Calibri"/>
            </a:endParaRPr>
          </a:p>
          <a:p>
            <a:pPr algn="l" defTabSz="1640078">
              <a:buSzPct val="100000"/>
              <a:defRPr sz="1800"/>
            </a:pPr>
            <a:r>
              <a:rPr lang="en-US" sz="1318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318" dirty="0" smtClean="0">
                <a:latin typeface="Calibri"/>
                <a:ea typeface="Calibri"/>
                <a:cs typeface="Calibri"/>
                <a:sym typeface="Calibri"/>
              </a:rPr>
              <a:t>  Custom motor controllers</a:t>
            </a:r>
            <a:endParaRPr lang="en-US" sz="1318" dirty="0" smtClean="0">
              <a:latin typeface="Calibri"/>
              <a:ea typeface="Calibri"/>
              <a:cs typeface="Calibri"/>
              <a:sym typeface="Calibri"/>
            </a:endParaRPr>
          </a:p>
          <a:p>
            <a:pPr algn="l" defTabSz="1640078">
              <a:buSzPct val="100000"/>
              <a:defRPr sz="1800"/>
            </a:pPr>
            <a:r>
              <a:rPr lang="en-US" sz="1318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318" dirty="0" smtClean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sz="1318" dirty="0" smtClean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318" dirty="0" smtClean="0">
                <a:latin typeface="Calibri"/>
                <a:ea typeface="Calibri"/>
                <a:cs typeface="Calibri"/>
                <a:sym typeface="Calibri"/>
              </a:rPr>
              <a:t>2 </a:t>
            </a:r>
            <a:r>
              <a:rPr sz="1318" dirty="0" smtClean="0">
                <a:latin typeface="Calibri"/>
                <a:ea typeface="Calibri"/>
                <a:cs typeface="Calibri"/>
                <a:sym typeface="Calibri"/>
              </a:rPr>
              <a:t>angle </a:t>
            </a:r>
            <a:r>
              <a:rPr sz="1318" dirty="0">
                <a:latin typeface="Calibri"/>
                <a:ea typeface="Calibri"/>
                <a:cs typeface="Calibri"/>
                <a:sym typeface="Calibri"/>
              </a:rPr>
              <a:t>sensors per </a:t>
            </a:r>
            <a:r>
              <a:rPr sz="1318" dirty="0" err="1">
                <a:latin typeface="Calibri"/>
                <a:ea typeface="Calibri"/>
                <a:cs typeface="Calibri"/>
                <a:sym typeface="Calibri"/>
              </a:rPr>
              <a:t>DoF</a:t>
            </a:r>
            <a:r>
              <a:rPr sz="1318" dirty="0">
                <a:latin typeface="Calibri"/>
                <a:ea typeface="Calibri"/>
                <a:cs typeface="Calibri"/>
                <a:sym typeface="Calibri"/>
              </a:rPr>
              <a:t> (motor + joint)</a:t>
            </a:r>
          </a:p>
          <a:p>
            <a:pPr algn="l" defTabSz="1640078">
              <a:buSzPct val="100000"/>
              <a:defRPr sz="1800"/>
            </a:pPr>
            <a:r>
              <a:rPr lang="en-US" sz="1318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318" dirty="0" smtClean="0"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sz="1318" dirty="0" smtClean="0">
                <a:latin typeface="Calibri"/>
                <a:ea typeface="Calibri"/>
                <a:cs typeface="Calibri"/>
                <a:sym typeface="Calibri"/>
              </a:rPr>
              <a:t>1 </a:t>
            </a:r>
            <a:r>
              <a:rPr lang="en-US" sz="1318" dirty="0" smtClean="0">
                <a:latin typeface="Calibri"/>
                <a:ea typeface="Calibri"/>
                <a:cs typeface="Calibri"/>
                <a:sym typeface="Calibri"/>
              </a:rPr>
              <a:t>Atmel ARM </a:t>
            </a:r>
            <a:r>
              <a:rPr lang="en-US" sz="1318" dirty="0" smtClean="0">
                <a:latin typeface="Calibri"/>
                <a:ea typeface="Calibri"/>
                <a:cs typeface="Calibri"/>
                <a:sym typeface="Calibri"/>
              </a:rPr>
              <a:t>MCU </a:t>
            </a:r>
            <a:r>
              <a:rPr sz="1318" dirty="0" smtClean="0">
                <a:latin typeface="Calibri"/>
                <a:ea typeface="Calibri"/>
                <a:cs typeface="Calibri"/>
                <a:sym typeface="Calibri"/>
              </a:rPr>
              <a:t>per </a:t>
            </a:r>
            <a:r>
              <a:rPr sz="1318" dirty="0">
                <a:latin typeface="Calibri"/>
                <a:ea typeface="Calibri"/>
                <a:cs typeface="Calibri"/>
                <a:sym typeface="Calibri"/>
              </a:rPr>
              <a:t>motor</a:t>
            </a:r>
          </a:p>
          <a:p>
            <a:pPr algn="l" defTabSz="1640078">
              <a:buSzPct val="100000"/>
              <a:defRPr sz="1800"/>
            </a:pPr>
            <a:r>
              <a:rPr lang="en-US" sz="1318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318" dirty="0" smtClean="0"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sz="1318" dirty="0" err="1" smtClean="0">
                <a:latin typeface="Calibri"/>
                <a:ea typeface="Calibri"/>
                <a:cs typeface="Calibri"/>
                <a:sym typeface="Calibri"/>
              </a:rPr>
              <a:t>BeagleBone</a:t>
            </a:r>
            <a:r>
              <a:rPr sz="1318" dirty="0" smtClean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sz="1318" dirty="0">
                <a:latin typeface="Calibri"/>
                <a:ea typeface="Calibri"/>
                <a:cs typeface="Calibri"/>
                <a:sym typeface="Calibri"/>
              </a:rPr>
              <a:t>Black main brain,</a:t>
            </a:r>
            <a:r>
              <a:rPr sz="1318" dirty="0" smtClean="0">
                <a:latin typeface="Calibri"/>
                <a:ea typeface="Calibri"/>
                <a:cs typeface="Calibri"/>
                <a:sym typeface="Calibri"/>
              </a:rPr>
              <a:t> 1 </a:t>
            </a:r>
            <a:r>
              <a:rPr sz="1318" dirty="0">
                <a:latin typeface="Calibri"/>
                <a:ea typeface="Calibri"/>
                <a:cs typeface="Calibri"/>
                <a:sym typeface="Calibri"/>
              </a:rPr>
              <a:t>GHz </a:t>
            </a:r>
            <a:r>
              <a:rPr sz="1318" dirty="0" smtClean="0">
                <a:latin typeface="Calibri"/>
                <a:ea typeface="Calibri"/>
                <a:cs typeface="Calibri"/>
                <a:sym typeface="Calibri"/>
              </a:rPr>
              <a:t>ARM</a:t>
            </a:r>
            <a:endParaRPr sz="1318" dirty="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" name="image4.jpg" descr="nsf4c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359274" y="-7246"/>
            <a:ext cx="780575" cy="780574"/>
          </a:xfrm>
          <a:prstGeom prst="rect">
            <a:avLst/>
          </a:prstGeom>
          <a:ln w="12700">
            <a:miter lim="400000"/>
          </a:ln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2" y="0"/>
            <a:ext cx="2414451" cy="4817039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43025" y="4778580"/>
            <a:ext cx="1958567" cy="25648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000" b="1" dirty="0" smtClean="0">
                <a:solidFill>
                  <a:srgbClr val="000000"/>
                </a:solidFill>
              </a:rPr>
              <a:t>Drive mechanisms uncovered</a:t>
            </a:r>
            <a:endParaRPr kumimoji="0" lang="en-US" sz="10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</p:spTree>
  </p:cSld>
  <p:clrMapOvr>
    <a:masterClrMapping/>
  </p:clrMapOvr>
  <p:transition spd="med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1038</TotalTime>
  <Words>145</Words>
  <Application>Microsoft Office PowerPoint</Application>
  <PresentationFormat>On-screen Show (16:9)</PresentationFormat>
  <Paragraphs>44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Calibri</vt:lpstr>
      <vt:lpstr>Helvetica</vt:lpstr>
      <vt:lpstr>Helvetica Light</vt:lpstr>
      <vt:lpstr>Helvetica Neue</vt:lpstr>
      <vt:lpstr>White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Jason</dc:creator>
  <cp:lastModifiedBy>Jason</cp:lastModifiedBy>
  <cp:revision>43</cp:revision>
  <dcterms:created xsi:type="dcterms:W3CDTF">2015-07-22T12:47:06Z</dcterms:created>
  <dcterms:modified xsi:type="dcterms:W3CDTF">2015-07-23T04:43:51Z</dcterms:modified>
</cp:coreProperties>
</file>