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Lst>
  <p:sldSz cx="38404800" cy="32918400"/>
  <p:notesSz cx="21142325" cy="42741850"/>
  <p:embeddedFontLst>
    <p:embeddedFont>
      <p:font typeface="Cambria Math" panose="02040503050406030204" pitchFamily="18" charset="0"/>
      <p:regular r:id="rId3"/>
    </p:embeddedFont>
    <p:embeddedFont>
      <p:font typeface="Calibri Light" panose="020F0302020204030204" pitchFamily="34" charset="0"/>
      <p:regular r:id="rId4"/>
      <p:italic r:id="rId5"/>
    </p:embeddedFont>
    <p:embeddedFont>
      <p:font typeface="Calibri" panose="020F0502020204030204" pitchFamily="34" charset="0"/>
      <p:regular r:id="rId6"/>
      <p:bold r:id="rId7"/>
      <p:italic r:id="rId8"/>
      <p:boldItalic r:id="rId9"/>
    </p:embeddedFont>
  </p:embeddedFontLst>
  <p:defaultTextStyle>
    <a:defPPr>
      <a:defRPr lang="en-US"/>
    </a:defPPr>
    <a:lvl1pPr marL="0" algn="l" defTabSz="3110332" rtl="0" eaLnBrk="1" latinLnBrk="0" hangingPunct="1">
      <a:defRPr sz="6123" kern="1200">
        <a:solidFill>
          <a:schemeClr val="tx1"/>
        </a:solidFill>
        <a:latin typeface="+mn-lt"/>
        <a:ea typeface="+mn-ea"/>
        <a:cs typeface="+mn-cs"/>
      </a:defRPr>
    </a:lvl1pPr>
    <a:lvl2pPr marL="1555166" algn="l" defTabSz="3110332" rtl="0" eaLnBrk="1" latinLnBrk="0" hangingPunct="1">
      <a:defRPr sz="6123" kern="1200">
        <a:solidFill>
          <a:schemeClr val="tx1"/>
        </a:solidFill>
        <a:latin typeface="+mn-lt"/>
        <a:ea typeface="+mn-ea"/>
        <a:cs typeface="+mn-cs"/>
      </a:defRPr>
    </a:lvl2pPr>
    <a:lvl3pPr marL="3110332" algn="l" defTabSz="3110332" rtl="0" eaLnBrk="1" latinLnBrk="0" hangingPunct="1">
      <a:defRPr sz="6123" kern="1200">
        <a:solidFill>
          <a:schemeClr val="tx1"/>
        </a:solidFill>
        <a:latin typeface="+mn-lt"/>
        <a:ea typeface="+mn-ea"/>
        <a:cs typeface="+mn-cs"/>
      </a:defRPr>
    </a:lvl3pPr>
    <a:lvl4pPr marL="4665497" algn="l" defTabSz="3110332" rtl="0" eaLnBrk="1" latinLnBrk="0" hangingPunct="1">
      <a:defRPr sz="6123" kern="1200">
        <a:solidFill>
          <a:schemeClr val="tx1"/>
        </a:solidFill>
        <a:latin typeface="+mn-lt"/>
        <a:ea typeface="+mn-ea"/>
        <a:cs typeface="+mn-cs"/>
      </a:defRPr>
    </a:lvl4pPr>
    <a:lvl5pPr marL="6220663" algn="l" defTabSz="3110332" rtl="0" eaLnBrk="1" latinLnBrk="0" hangingPunct="1">
      <a:defRPr sz="6123" kern="1200">
        <a:solidFill>
          <a:schemeClr val="tx1"/>
        </a:solidFill>
        <a:latin typeface="+mn-lt"/>
        <a:ea typeface="+mn-ea"/>
        <a:cs typeface="+mn-cs"/>
      </a:defRPr>
    </a:lvl5pPr>
    <a:lvl6pPr marL="7775829" algn="l" defTabSz="3110332" rtl="0" eaLnBrk="1" latinLnBrk="0" hangingPunct="1">
      <a:defRPr sz="6123" kern="1200">
        <a:solidFill>
          <a:schemeClr val="tx1"/>
        </a:solidFill>
        <a:latin typeface="+mn-lt"/>
        <a:ea typeface="+mn-ea"/>
        <a:cs typeface="+mn-cs"/>
      </a:defRPr>
    </a:lvl6pPr>
    <a:lvl7pPr marL="9330995" algn="l" defTabSz="3110332" rtl="0" eaLnBrk="1" latinLnBrk="0" hangingPunct="1">
      <a:defRPr sz="6123" kern="1200">
        <a:solidFill>
          <a:schemeClr val="tx1"/>
        </a:solidFill>
        <a:latin typeface="+mn-lt"/>
        <a:ea typeface="+mn-ea"/>
        <a:cs typeface="+mn-cs"/>
      </a:defRPr>
    </a:lvl7pPr>
    <a:lvl8pPr marL="10886161" algn="l" defTabSz="3110332" rtl="0" eaLnBrk="1" latinLnBrk="0" hangingPunct="1">
      <a:defRPr sz="6123" kern="1200">
        <a:solidFill>
          <a:schemeClr val="tx1"/>
        </a:solidFill>
        <a:latin typeface="+mn-lt"/>
        <a:ea typeface="+mn-ea"/>
        <a:cs typeface="+mn-cs"/>
      </a:defRPr>
    </a:lvl8pPr>
    <a:lvl9pPr marL="12441326" algn="l" defTabSz="3110332" rtl="0" eaLnBrk="1" latinLnBrk="0" hangingPunct="1">
      <a:defRPr sz="612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6" autoAdjust="0"/>
    <p:restoredTop sz="94660"/>
  </p:normalViewPr>
  <p:slideViewPr>
    <p:cSldViewPr snapToGrid="0">
      <p:cViewPr varScale="1">
        <p:scale>
          <a:sx n="56" d="100"/>
          <a:sy n="56" d="100"/>
        </p:scale>
        <p:origin x="439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5387342"/>
            <a:ext cx="32644080" cy="11460480"/>
          </a:xfrm>
        </p:spPr>
        <p:txBody>
          <a:bodyPr anchor="b"/>
          <a:lstStyle>
            <a:lvl1pPr algn="ctr">
              <a:defRPr sz="25200"/>
            </a:lvl1pPr>
          </a:lstStyle>
          <a:p>
            <a:r>
              <a:rPr lang="en-US" smtClean="0"/>
              <a:t>Click to edit Master title style</a:t>
            </a:r>
            <a:endParaRPr lang="en-US" dirty="0"/>
          </a:p>
        </p:txBody>
      </p:sp>
      <p:sp>
        <p:nvSpPr>
          <p:cNvPr id="3" name="Subtitle 2"/>
          <p:cNvSpPr>
            <a:spLocks noGrp="1"/>
          </p:cNvSpPr>
          <p:nvPr>
            <p:ph type="subTitle" idx="1"/>
          </p:nvPr>
        </p:nvSpPr>
        <p:spPr>
          <a:xfrm>
            <a:off x="4800600" y="17289782"/>
            <a:ext cx="288036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8AE494-90B1-4A06-A978-10A16A869C9B}"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106288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8AE494-90B1-4A06-A978-10A16A869C9B}"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299592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1752600"/>
            <a:ext cx="8281035"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640332" y="1752600"/>
            <a:ext cx="24363045"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8AE494-90B1-4A06-A978-10A16A869C9B}"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195072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8AE494-90B1-4A06-A978-10A16A869C9B}"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130253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8206749"/>
            <a:ext cx="33124140" cy="13693138"/>
          </a:xfrm>
        </p:spPr>
        <p:txBody>
          <a:bodyPr anchor="b"/>
          <a:lstStyle>
            <a:lvl1pPr>
              <a:defRPr sz="25200"/>
            </a:lvl1pPr>
          </a:lstStyle>
          <a:p>
            <a:r>
              <a:rPr lang="en-US" smtClean="0"/>
              <a:t>Click to edit Master title style</a:t>
            </a:r>
            <a:endParaRPr lang="en-US" dirty="0"/>
          </a:p>
        </p:txBody>
      </p:sp>
      <p:sp>
        <p:nvSpPr>
          <p:cNvPr id="3" name="Text Placeholder 2"/>
          <p:cNvSpPr>
            <a:spLocks noGrp="1"/>
          </p:cNvSpPr>
          <p:nvPr>
            <p:ph type="body" idx="1"/>
          </p:nvPr>
        </p:nvSpPr>
        <p:spPr>
          <a:xfrm>
            <a:off x="2620330" y="22029429"/>
            <a:ext cx="33124140" cy="7200898"/>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8AE494-90B1-4A06-A978-10A16A869C9B}"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2748201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640330" y="8763000"/>
            <a:ext cx="1632204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9442430" y="8763000"/>
            <a:ext cx="1632204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8AE494-90B1-4A06-A978-10A16A869C9B}" type="datetimeFigureOut">
              <a:rPr lang="en-US" smtClean="0"/>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379710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752607"/>
            <a:ext cx="3312414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645336" y="8069582"/>
            <a:ext cx="16247028"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4" name="Content Placeholder 3"/>
          <p:cNvSpPr>
            <a:spLocks noGrp="1"/>
          </p:cNvSpPr>
          <p:nvPr>
            <p:ph sz="half" idx="2"/>
          </p:nvPr>
        </p:nvSpPr>
        <p:spPr>
          <a:xfrm>
            <a:off x="2645336" y="12024360"/>
            <a:ext cx="16247028"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9442432" y="8069582"/>
            <a:ext cx="16327042"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6" name="Content Placeholder 5"/>
          <p:cNvSpPr>
            <a:spLocks noGrp="1"/>
          </p:cNvSpPr>
          <p:nvPr>
            <p:ph sz="quarter" idx="4"/>
          </p:nvPr>
        </p:nvSpPr>
        <p:spPr>
          <a:xfrm>
            <a:off x="19442432" y="12024360"/>
            <a:ext cx="1632704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8AE494-90B1-4A06-A978-10A16A869C9B}" type="datetimeFigureOut">
              <a:rPr lang="en-US" smtClean="0"/>
              <a:t>7/20/2015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1906896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8AE494-90B1-4A06-A978-10A16A869C9B}" type="datetimeFigureOut">
              <a:rPr lang="en-US" smtClean="0"/>
              <a:t>7/20/2015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342899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AE494-90B1-4A06-A978-10A16A869C9B}" type="datetimeFigureOut">
              <a:rPr lang="en-US" smtClean="0"/>
              <a:t>7/20/2015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19956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smtClean="0"/>
              <a:t>Click to edit Master title style</a:t>
            </a:r>
            <a:endParaRPr lang="en-US" dirty="0"/>
          </a:p>
        </p:txBody>
      </p:sp>
      <p:sp>
        <p:nvSpPr>
          <p:cNvPr id="3" name="Content Placeholder 2"/>
          <p:cNvSpPr>
            <a:spLocks noGrp="1"/>
          </p:cNvSpPr>
          <p:nvPr>
            <p:ph idx="1"/>
          </p:nvPr>
        </p:nvSpPr>
        <p:spPr>
          <a:xfrm>
            <a:off x="16327042" y="4739647"/>
            <a:ext cx="1944243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AE494-90B1-4A06-A978-10A16A869C9B}" type="datetimeFigureOut">
              <a:rPr lang="en-US" smtClean="0"/>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369814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6327042" y="4739647"/>
            <a:ext cx="19442430" cy="233934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smtClean="0"/>
              <a:t>Click icon to add picture</a:t>
            </a:r>
            <a:endParaRPr lang="en-US" dirty="0"/>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AE494-90B1-4A06-A978-10A16A869C9B}" type="datetimeFigureOut">
              <a:rPr lang="en-US" smtClean="0"/>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1804658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752607"/>
            <a:ext cx="3312414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40330" y="30510487"/>
            <a:ext cx="864108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968AE494-90B1-4A06-A978-10A16A869C9B}" type="datetimeFigureOut">
              <a:rPr lang="en-US" smtClean="0"/>
              <a:t>7/20/2015</a:t>
            </a:fld>
            <a:endParaRPr lang="en-US"/>
          </a:p>
        </p:txBody>
      </p:sp>
      <p:sp>
        <p:nvSpPr>
          <p:cNvPr id="5" name="Footer Placeholder 4"/>
          <p:cNvSpPr>
            <a:spLocks noGrp="1"/>
          </p:cNvSpPr>
          <p:nvPr>
            <p:ph type="ftr" sz="quarter" idx="3"/>
          </p:nvPr>
        </p:nvSpPr>
        <p:spPr>
          <a:xfrm>
            <a:off x="12721590" y="30510487"/>
            <a:ext cx="1296162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30510487"/>
            <a:ext cx="864108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D400A862-7546-445A-AD06-270DC76FC3FE}" type="slidenum">
              <a:rPr lang="en-US" smtClean="0"/>
              <a:t>‹#›</a:t>
            </a:fld>
            <a:endParaRPr lang="en-US"/>
          </a:p>
        </p:txBody>
      </p:sp>
    </p:spTree>
    <p:extLst>
      <p:ext uri="{BB962C8B-B14F-4D97-AF65-F5344CB8AC3E}">
        <p14:creationId xmlns:p14="http://schemas.microsoft.com/office/powerpoint/2010/main" val="13120472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00591" y="6788"/>
            <a:ext cx="14002746" cy="1063912"/>
          </a:xfrm>
        </p:spPr>
        <p:txBody>
          <a:bodyPr>
            <a:noAutofit/>
          </a:bodyPr>
          <a:lstStyle/>
          <a:p>
            <a:r>
              <a:rPr lang="en-US" sz="7200" b="1" dirty="0" smtClean="0"/>
              <a:t>Introducing the Mk III Cornell Biped:</a:t>
            </a:r>
            <a:endParaRPr lang="en-US" sz="7200" b="1" dirty="0"/>
          </a:p>
        </p:txBody>
      </p:sp>
      <p:sp>
        <p:nvSpPr>
          <p:cNvPr id="3" name="Subtitle 2"/>
          <p:cNvSpPr>
            <a:spLocks noGrp="1"/>
          </p:cNvSpPr>
          <p:nvPr>
            <p:ph type="subTitle" idx="1"/>
          </p:nvPr>
        </p:nvSpPr>
        <p:spPr>
          <a:xfrm>
            <a:off x="14192563" y="1070700"/>
            <a:ext cx="10673743" cy="510407"/>
          </a:xfrm>
        </p:spPr>
        <p:txBody>
          <a:bodyPr>
            <a:noAutofit/>
          </a:bodyPr>
          <a:lstStyle/>
          <a:p>
            <a:r>
              <a:rPr lang="en-US" sz="3600" b="1" dirty="0" smtClean="0"/>
              <a:t>An Agile and Efficient Open-Source Legged Robot</a:t>
            </a:r>
            <a:endParaRPr lang="en-US" sz="3600" b="1" dirty="0"/>
          </a:p>
        </p:txBody>
      </p:sp>
      <p:pic>
        <p:nvPicPr>
          <p:cNvPr id="6" name="Picture 5" descr="nsf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36866" y="31294786"/>
            <a:ext cx="1219334" cy="12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cu_logo_sml_150_ppt"/>
          <p:cNvPicPr>
            <a:picLocks noChangeAspect="1" noChangeArrowheads="1"/>
          </p:cNvPicPr>
          <p:nvPr/>
        </p:nvPicPr>
        <p:blipFill>
          <a:blip r:embed="rId3">
            <a:extLst>
              <a:ext uri="{28A0092B-C50C-407E-A947-70E740481C1C}">
                <a14:useLocalDpi xmlns:a14="http://schemas.microsoft.com/office/drawing/2010/main" val="0"/>
              </a:ext>
            </a:extLst>
          </a:blip>
          <a:srcRect r="56000"/>
          <a:stretch>
            <a:fillRect/>
          </a:stretch>
        </p:blipFill>
        <p:spPr bwMode="auto">
          <a:xfrm>
            <a:off x="26500979" y="31299624"/>
            <a:ext cx="5167655" cy="121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15315281" y="1587162"/>
            <a:ext cx="7548040" cy="461665"/>
          </a:xfrm>
          <a:prstGeom prst="rect">
            <a:avLst/>
          </a:prstGeom>
          <a:noFill/>
        </p:spPr>
        <p:txBody>
          <a:bodyPr wrap="square" rtlCol="0">
            <a:spAutoFit/>
          </a:bodyPr>
          <a:lstStyle/>
          <a:p>
            <a:pPr algn="ctr"/>
            <a:r>
              <a:rPr lang="en-US" sz="2400" dirty="0"/>
              <a:t>Jason Cortell, </a:t>
            </a:r>
            <a:r>
              <a:rPr lang="en-US" sz="2400" dirty="0" smtClean="0"/>
              <a:t>Peter Baggaley, </a:t>
            </a:r>
            <a:r>
              <a:rPr lang="en-US" sz="2400" dirty="0"/>
              <a:t>and Andy Ruina</a:t>
            </a:r>
          </a:p>
        </p:txBody>
      </p:sp>
      <p:cxnSp>
        <p:nvCxnSpPr>
          <p:cNvPr id="118" name="Straight Connector 117"/>
          <p:cNvCxnSpPr/>
          <p:nvPr/>
        </p:nvCxnSpPr>
        <p:spPr>
          <a:xfrm>
            <a:off x="13030229" y="2154253"/>
            <a:ext cx="0" cy="30388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358385" y="2131266"/>
            <a:ext cx="0" cy="30388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7660785" y="2131266"/>
            <a:ext cx="0" cy="30388366"/>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6704" y="2930630"/>
            <a:ext cx="9246707" cy="17548237"/>
          </a:xfrm>
          <a:prstGeom prst="rect">
            <a:avLst/>
          </a:prstGeom>
        </p:spPr>
      </p:pic>
      <p:sp>
        <p:nvSpPr>
          <p:cNvPr id="10" name="TextBox 9"/>
          <p:cNvSpPr txBox="1"/>
          <p:nvPr/>
        </p:nvSpPr>
        <p:spPr>
          <a:xfrm>
            <a:off x="14209370" y="2775354"/>
            <a:ext cx="9969328" cy="24776013"/>
          </a:xfrm>
          <a:prstGeom prst="rect">
            <a:avLst/>
          </a:prstGeom>
          <a:noFill/>
        </p:spPr>
        <p:txBody>
          <a:bodyPr wrap="square" rtlCol="0">
            <a:spAutoFit/>
          </a:bodyPr>
          <a:lstStyle/>
          <a:p>
            <a:pPr lvl="0"/>
            <a:r>
              <a:rPr lang="en-US" sz="3200" b="1" dirty="0">
                <a:solidFill>
                  <a:prstClr val="black"/>
                </a:solidFill>
              </a:rPr>
              <a:t>Design intent</a:t>
            </a:r>
            <a:r>
              <a:rPr lang="en-US" sz="3200" dirty="0">
                <a:solidFill>
                  <a:prstClr val="black"/>
                </a:solidFill>
              </a:rPr>
              <a:t> – a Segway with legs, suitable for reliable locomotion in typical environments designed for humans:</a:t>
            </a:r>
          </a:p>
          <a:p>
            <a:pPr marL="171472" lvl="0" indent="-171472">
              <a:buFontTx/>
              <a:buChar char="-"/>
            </a:pPr>
            <a:r>
              <a:rPr lang="en-US" sz="2800" dirty="0">
                <a:solidFill>
                  <a:prstClr val="black"/>
                </a:solidFill>
              </a:rPr>
              <a:t>  </a:t>
            </a:r>
            <a:r>
              <a:rPr lang="en-US" sz="2400" dirty="0">
                <a:solidFill>
                  <a:prstClr val="black"/>
                </a:solidFill>
              </a:rPr>
              <a:t>Efficient walking: Cost of Transport (COT) ≈ human COT (power/weight/speed)</a:t>
            </a:r>
          </a:p>
          <a:p>
            <a:pPr marL="171472" lvl="0" indent="-171472">
              <a:buFontTx/>
              <a:buChar char="-"/>
            </a:pPr>
            <a:r>
              <a:rPr lang="en-US" sz="2400" dirty="0">
                <a:solidFill>
                  <a:prstClr val="black"/>
                </a:solidFill>
              </a:rPr>
              <a:t>  Robust balance, based on high-speed, high-accuracy foot placement</a:t>
            </a:r>
          </a:p>
          <a:p>
            <a:pPr marL="171472" lvl="0" indent="-171472">
              <a:buFontTx/>
              <a:buChar char="-"/>
            </a:pPr>
            <a:r>
              <a:rPr lang="en-US" sz="2400" dirty="0">
                <a:solidFill>
                  <a:prstClr val="black"/>
                </a:solidFill>
              </a:rPr>
              <a:t>  Deep knee bend, 100% duty cycle</a:t>
            </a:r>
          </a:p>
          <a:p>
            <a:pPr marL="171472" lvl="0" indent="-171472">
              <a:buFontTx/>
              <a:buChar char="-"/>
            </a:pPr>
            <a:r>
              <a:rPr lang="en-US" sz="2400" dirty="0">
                <a:solidFill>
                  <a:prstClr val="black"/>
                </a:solidFill>
              </a:rPr>
              <a:t>  Sit down, stand up</a:t>
            </a:r>
          </a:p>
          <a:p>
            <a:pPr marL="171472" lvl="0" indent="-171472">
              <a:buFontTx/>
              <a:buChar char="-"/>
            </a:pPr>
            <a:r>
              <a:rPr lang="en-US" sz="2400" dirty="0">
                <a:solidFill>
                  <a:prstClr val="black"/>
                </a:solidFill>
              </a:rPr>
              <a:t>  Climb steps and curbs, 25% duty cycle</a:t>
            </a:r>
          </a:p>
          <a:p>
            <a:pPr marL="171472" lvl="0" indent="-171472">
              <a:buFontTx/>
              <a:buChar char="-"/>
            </a:pPr>
            <a:r>
              <a:rPr lang="en-US" sz="2400" dirty="0">
                <a:solidFill>
                  <a:prstClr val="black"/>
                </a:solidFill>
              </a:rPr>
              <a:t>  Jog, dance, skip, hop, etc. (optional, but likely will follow from the above)</a:t>
            </a:r>
          </a:p>
          <a:p>
            <a:pPr marL="171472" lvl="0" indent="-171472">
              <a:buFontTx/>
              <a:buChar char="-"/>
            </a:pPr>
            <a:r>
              <a:rPr lang="en-US" sz="2400" dirty="0">
                <a:solidFill>
                  <a:prstClr val="black"/>
                </a:solidFill>
              </a:rPr>
              <a:t>  Resistance to impact and fall damage</a:t>
            </a:r>
          </a:p>
          <a:p>
            <a:pPr lvl="0"/>
            <a:endParaRPr lang="en-US" sz="1600" dirty="0">
              <a:solidFill>
                <a:prstClr val="black"/>
              </a:solidFill>
            </a:endParaRPr>
          </a:p>
          <a:p>
            <a:r>
              <a:rPr lang="en-US" sz="3200" b="1" dirty="0"/>
              <a:t>Target specification:</a:t>
            </a:r>
          </a:p>
          <a:p>
            <a:endParaRPr lang="en-US" sz="1200" dirty="0"/>
          </a:p>
          <a:p>
            <a:r>
              <a:rPr lang="en-US" sz="2400" b="1" dirty="0"/>
              <a:t>A) Vital statistics</a:t>
            </a:r>
          </a:p>
          <a:p>
            <a:pPr marL="171472" indent="-171472">
              <a:buFontTx/>
              <a:buChar char="-"/>
            </a:pPr>
            <a:r>
              <a:rPr lang="en-US" sz="2400" dirty="0"/>
              <a:t>  Height 	 ≈ 1.5m (full robot as shown)</a:t>
            </a:r>
          </a:p>
          <a:p>
            <a:pPr marL="171472" indent="-171472">
              <a:buFontTx/>
              <a:buChar char="-"/>
            </a:pPr>
            <a:r>
              <a:rPr lang="en-US" sz="2400" dirty="0"/>
              <a:t>  Leg length	 ≈  0.8 m</a:t>
            </a:r>
          </a:p>
          <a:p>
            <a:pPr marL="171472" indent="-171472">
              <a:buFontTx/>
              <a:buChar char="-"/>
            </a:pPr>
            <a:r>
              <a:rPr lang="en-US" sz="2400" dirty="0"/>
              <a:t>  Body weight	 ≈ 30 kg (full robot)</a:t>
            </a:r>
          </a:p>
          <a:p>
            <a:pPr marL="171472" indent="-171472">
              <a:buFontTx/>
              <a:buChar char="-"/>
            </a:pPr>
            <a:r>
              <a:rPr lang="en-US" sz="2400" dirty="0"/>
              <a:t>  Lower body weight	</a:t>
            </a:r>
            <a:r>
              <a:rPr lang="en-US" sz="2400" dirty="0">
                <a:solidFill>
                  <a:prstClr val="black"/>
                </a:solidFill>
              </a:rPr>
              <a:t> ≈</a:t>
            </a:r>
            <a:r>
              <a:rPr lang="en-US" sz="2400" dirty="0"/>
              <a:t> 20 kg (hip and legs only)</a:t>
            </a:r>
          </a:p>
          <a:p>
            <a:endParaRPr lang="en-US" sz="1200" dirty="0"/>
          </a:p>
          <a:p>
            <a:r>
              <a:rPr lang="en-US" sz="2400" b="1" dirty="0"/>
              <a:t>B) Joint arrangement</a:t>
            </a:r>
          </a:p>
          <a:p>
            <a:pPr marL="171472" indent="-171472">
              <a:buFontTx/>
              <a:buChar char="-"/>
            </a:pPr>
            <a:r>
              <a:rPr lang="en-US" sz="2400" dirty="0"/>
              <a:t>  Foot (flexion only, no eversion/inversion at this time)</a:t>
            </a:r>
          </a:p>
          <a:p>
            <a:pPr marL="171472" indent="-171472">
              <a:buFontTx/>
              <a:buChar char="-"/>
            </a:pPr>
            <a:r>
              <a:rPr lang="en-US" sz="2400" dirty="0"/>
              <a:t>  Knee</a:t>
            </a:r>
          </a:p>
          <a:p>
            <a:pPr marL="171472" indent="-171472">
              <a:buFontTx/>
              <a:buChar char="-"/>
            </a:pPr>
            <a:r>
              <a:rPr lang="en-US" sz="2400" dirty="0"/>
              <a:t>  Leg swing</a:t>
            </a:r>
          </a:p>
          <a:p>
            <a:pPr marL="171472" indent="-171472">
              <a:buFontTx/>
              <a:buChar char="-"/>
            </a:pPr>
            <a:r>
              <a:rPr lang="en-US" sz="2400" dirty="0"/>
              <a:t>  Leg adduction/abduction</a:t>
            </a:r>
          </a:p>
          <a:p>
            <a:pPr marL="171472" indent="-171472">
              <a:buFontTx/>
              <a:buChar char="-"/>
            </a:pPr>
            <a:r>
              <a:rPr lang="en-US" sz="2400" dirty="0"/>
              <a:t>  Leg rotation (optional)</a:t>
            </a:r>
          </a:p>
          <a:p>
            <a:pPr marL="171472" indent="-171472">
              <a:buFontTx/>
              <a:buChar char="-"/>
            </a:pPr>
            <a:r>
              <a:rPr lang="en-US" sz="2400" dirty="0"/>
              <a:t>  =&gt; </a:t>
            </a:r>
            <a:r>
              <a:rPr lang="en-US" sz="2400" dirty="0" smtClean="0"/>
              <a:t>Ten lower-body </a:t>
            </a:r>
            <a:r>
              <a:rPr lang="en-US" sz="2400" dirty="0"/>
              <a:t>actuated degrees of </a:t>
            </a:r>
            <a:r>
              <a:rPr lang="en-US" sz="2400" dirty="0" smtClean="0"/>
              <a:t>freedom (eight, if leg rotation is locked), in the order shown above</a:t>
            </a:r>
            <a:endParaRPr lang="en-US" sz="2400" dirty="0"/>
          </a:p>
          <a:p>
            <a:pPr marL="171472" indent="-171472">
              <a:buFontTx/>
              <a:buChar char="-"/>
            </a:pPr>
            <a:r>
              <a:rPr lang="en-US" sz="2400" dirty="0"/>
              <a:t>  Plus two actuated degrees of freedom per </a:t>
            </a:r>
            <a:r>
              <a:rPr lang="en-US" sz="2400" dirty="0" smtClean="0"/>
              <a:t>arm (rotation and adduction/abduction), </a:t>
            </a:r>
            <a:r>
              <a:rPr lang="en-US" sz="2400" dirty="0"/>
              <a:t>for swing and balance assist </a:t>
            </a:r>
            <a:r>
              <a:rPr lang="en-US" sz="2400" dirty="0" smtClean="0"/>
              <a:t>in testing the robot. A full version of the robot would normally have more arm degrees of freedom and hands or grippers of some sort, but this is a locomotion platform.</a:t>
            </a:r>
            <a:endParaRPr lang="en-US" sz="2400" dirty="0"/>
          </a:p>
          <a:p>
            <a:endParaRPr lang="en-US" sz="1200" dirty="0"/>
          </a:p>
          <a:p>
            <a:r>
              <a:rPr lang="en-US" sz="2400" b="1" dirty="0"/>
              <a:t>C) Actuator features</a:t>
            </a:r>
          </a:p>
          <a:p>
            <a:pPr marL="285750" indent="-285750">
              <a:buFontTx/>
              <a:buChar char="-"/>
            </a:pPr>
            <a:r>
              <a:rPr lang="en-US" sz="2400" dirty="0"/>
              <a:t>High-power brushless electric motors</a:t>
            </a:r>
          </a:p>
          <a:p>
            <a:pPr marL="285750" indent="-285750">
              <a:buFontTx/>
              <a:buChar char="-"/>
            </a:pPr>
            <a:r>
              <a:rPr lang="en-US" sz="2400" dirty="0"/>
              <a:t>Chain and planetary gear transmissions</a:t>
            </a:r>
          </a:p>
          <a:p>
            <a:pPr marL="285750" indent="-285750">
              <a:buFontTx/>
              <a:buChar char="-"/>
            </a:pPr>
            <a:r>
              <a:rPr lang="en-US" sz="2400" dirty="0"/>
              <a:t>Overload slip clutches</a:t>
            </a:r>
          </a:p>
          <a:p>
            <a:pPr marL="285750" indent="-285750">
              <a:buFontTx/>
              <a:buChar char="-"/>
            </a:pPr>
            <a:r>
              <a:rPr lang="en-US" sz="2400" dirty="0"/>
              <a:t>COT, walking	 ≈ 0.25 (including </a:t>
            </a:r>
            <a:r>
              <a:rPr lang="en-US" sz="2400" dirty="0" smtClean="0"/>
              <a:t>electronics and computers, thus putting it in the same range as that of a human. Note that the robot COT is estimated from a human walking gait; we can expect it to be lower for a robot-optimized gait, other things being equal.)</a:t>
            </a:r>
            <a:endParaRPr lang="en-US" sz="2400" dirty="0"/>
          </a:p>
          <a:p>
            <a:pPr marL="285750" indent="-285750">
              <a:buFontTx/>
              <a:buChar char="-"/>
            </a:pPr>
            <a:r>
              <a:rPr lang="en-US" sz="2400" dirty="0"/>
              <a:t>Leg swing time	 ≈ 0.2 sec for 0.5 radians, peak speed</a:t>
            </a:r>
          </a:p>
          <a:p>
            <a:pPr marL="285750" indent="-285750">
              <a:buFontTx/>
              <a:buChar char="-"/>
            </a:pPr>
            <a:r>
              <a:rPr lang="en-US" sz="2400" dirty="0"/>
              <a:t>Peak joint torque	 ≈ 200 Nm (leg swing and </a:t>
            </a:r>
            <a:r>
              <a:rPr lang="en-US" sz="2400" dirty="0" smtClean="0"/>
              <a:t>knees – this is a 500 N force at the end of a single 0.4 m limb, 1000 N for two legs, acting on a robot mass of 30 kg.)</a:t>
            </a:r>
            <a:endParaRPr lang="en-US" sz="2400" dirty="0"/>
          </a:p>
          <a:p>
            <a:pPr marL="285750" indent="-285750">
              <a:buFontTx/>
              <a:buChar char="-"/>
            </a:pPr>
            <a:r>
              <a:rPr lang="en-US" sz="2400" dirty="0"/>
              <a:t>Peak joint speed	 ≈ 15 rad/sec</a:t>
            </a:r>
          </a:p>
          <a:p>
            <a:pPr marL="285750" indent="-285750">
              <a:buFontTx/>
              <a:buChar char="-"/>
            </a:pPr>
            <a:r>
              <a:rPr lang="en-US" sz="2400" dirty="0"/>
              <a:t>Peak power	 ≈ 3 kW</a:t>
            </a:r>
          </a:p>
          <a:p>
            <a:pPr marL="285750" indent="-285750">
              <a:buFontTx/>
              <a:buChar char="-"/>
            </a:pPr>
            <a:r>
              <a:rPr lang="en-US" sz="2400" dirty="0"/>
              <a:t>Continuous torque	 ≈ 75 Nm</a:t>
            </a:r>
          </a:p>
          <a:p>
            <a:pPr marL="285750" indent="-285750">
              <a:buFontTx/>
              <a:buChar char="-"/>
            </a:pPr>
            <a:r>
              <a:rPr lang="en-US" sz="2400" dirty="0"/>
              <a:t>Continuous power	 ≈ 1.1 kW (with water cooling)</a:t>
            </a:r>
          </a:p>
          <a:p>
            <a:endParaRPr lang="en-US" sz="1200" dirty="0"/>
          </a:p>
          <a:p>
            <a:r>
              <a:rPr lang="en-US" sz="2400" b="1" dirty="0"/>
              <a:t>D) Electrical and computing</a:t>
            </a:r>
          </a:p>
          <a:p>
            <a:pPr marL="285750" indent="-285750">
              <a:buFontTx/>
              <a:buChar char="-"/>
            </a:pPr>
            <a:r>
              <a:rPr lang="en-US" sz="2400" dirty="0"/>
              <a:t>52 volt 230 W-</a:t>
            </a:r>
            <a:r>
              <a:rPr lang="en-US" sz="2400" dirty="0" err="1"/>
              <a:t>hr</a:t>
            </a:r>
            <a:r>
              <a:rPr lang="en-US" sz="2400" dirty="0"/>
              <a:t> high-power lithium polymer, 1.8 kg</a:t>
            </a:r>
          </a:p>
          <a:p>
            <a:pPr marL="285750" indent="-285750">
              <a:buFontTx/>
              <a:buChar char="-"/>
            </a:pPr>
            <a:r>
              <a:rPr lang="en-US" sz="2400" dirty="0"/>
              <a:t>10 km range, walking</a:t>
            </a:r>
          </a:p>
          <a:p>
            <a:pPr marL="171450" indent="-171450">
              <a:buFontTx/>
              <a:buChar char="-"/>
            </a:pPr>
            <a:r>
              <a:rPr lang="en-US" sz="2400" dirty="0"/>
              <a:t>  </a:t>
            </a:r>
            <a:r>
              <a:rPr lang="en-US" sz="2400" dirty="0" smtClean="0"/>
              <a:t>Custom </a:t>
            </a:r>
            <a:r>
              <a:rPr lang="en-US" sz="2400" dirty="0"/>
              <a:t>80 amp motor </a:t>
            </a:r>
            <a:r>
              <a:rPr lang="en-US" sz="2400" dirty="0" smtClean="0"/>
              <a:t>control </a:t>
            </a:r>
            <a:r>
              <a:rPr lang="en-US" sz="2400" dirty="0"/>
              <a:t>boards</a:t>
            </a:r>
          </a:p>
          <a:p>
            <a:pPr marL="171450" indent="-171450">
              <a:buFontTx/>
              <a:buChar char="-"/>
            </a:pPr>
            <a:r>
              <a:rPr lang="en-US" sz="2400" dirty="0"/>
              <a:t>  Sensing and computing power &lt; 5 W</a:t>
            </a:r>
          </a:p>
          <a:p>
            <a:pPr marL="171450" indent="-171450">
              <a:buFontTx/>
              <a:buChar char="-"/>
            </a:pPr>
            <a:r>
              <a:rPr lang="en-US" sz="2400" dirty="0"/>
              <a:t>  Absolute angle sensors on all joints and motor shafts</a:t>
            </a:r>
          </a:p>
          <a:p>
            <a:pPr marL="171450" indent="-171450">
              <a:buFontTx/>
              <a:buChar char="-"/>
            </a:pPr>
            <a:r>
              <a:rPr lang="en-US" sz="2400" dirty="0"/>
              <a:t>  Temperature sensors on all motor coils and driver boards</a:t>
            </a:r>
          </a:p>
          <a:p>
            <a:pPr marL="171450" indent="-171450">
              <a:buFontTx/>
              <a:buChar char="-"/>
            </a:pPr>
            <a:r>
              <a:rPr lang="en-US" sz="2400" dirty="0"/>
              <a:t>  Rate gyros and accelerometers at each joint sensor </a:t>
            </a:r>
            <a:r>
              <a:rPr lang="en-US" sz="2400" dirty="0" smtClean="0"/>
              <a:t>board</a:t>
            </a:r>
          </a:p>
          <a:p>
            <a:pPr marL="171450" indent="-171450">
              <a:buFontTx/>
              <a:buChar char="-"/>
            </a:pPr>
            <a:r>
              <a:rPr lang="en-US" sz="2400" dirty="0" smtClean="0"/>
              <a:t>  </a:t>
            </a:r>
            <a:r>
              <a:rPr lang="en-US" sz="2400" dirty="0" err="1" smtClean="0"/>
              <a:t>BeagleBone</a:t>
            </a:r>
            <a:r>
              <a:rPr lang="en-US" sz="2400" dirty="0" smtClean="0"/>
              <a:t> </a:t>
            </a:r>
            <a:r>
              <a:rPr lang="en-US" sz="2400" dirty="0"/>
              <a:t>Black top-level control board, with TI AM3359 1 GHz ARM </a:t>
            </a:r>
            <a:r>
              <a:rPr lang="en-US" sz="2400" dirty="0" smtClean="0"/>
              <a:t>processor</a:t>
            </a:r>
          </a:p>
          <a:p>
            <a:pPr marL="171450" indent="-171450">
              <a:buFontTx/>
              <a:buChar char="-"/>
            </a:pPr>
            <a:r>
              <a:rPr lang="en-US" sz="2400" dirty="0">
                <a:solidFill>
                  <a:prstClr val="black"/>
                </a:solidFill>
              </a:rPr>
              <a:t> </a:t>
            </a:r>
            <a:r>
              <a:rPr lang="en-US" sz="2400" dirty="0" smtClean="0">
                <a:solidFill>
                  <a:prstClr val="black"/>
                </a:solidFill>
              </a:rPr>
              <a:t> Atmel </a:t>
            </a:r>
            <a:r>
              <a:rPr lang="en-US" sz="2400" dirty="0">
                <a:solidFill>
                  <a:prstClr val="black"/>
                </a:solidFill>
              </a:rPr>
              <a:t>SAM4E and/or SAM7S microcontroller boards at each joint and motor (approx.)</a:t>
            </a:r>
            <a:endParaRPr lang="en-US" sz="2400" dirty="0" smtClean="0"/>
          </a:p>
          <a:p>
            <a:pPr marL="171450" indent="-171450">
              <a:buFontTx/>
              <a:buChar char="-"/>
            </a:pPr>
            <a:r>
              <a:rPr lang="en-US" sz="2400" dirty="0"/>
              <a:t> </a:t>
            </a:r>
            <a:r>
              <a:rPr lang="en-US" sz="2400" dirty="0" smtClean="0"/>
              <a:t> Motor and sensor boards will communicate via CAN networks. The new Atmel support the new CAN-FD standard, which allows much faster communication than standard 1 or 2 Mbps CAN.</a:t>
            </a:r>
          </a:p>
          <a:p>
            <a:pPr marL="171450" indent="-171450">
              <a:buFontTx/>
              <a:buChar char="-"/>
            </a:pPr>
            <a:r>
              <a:rPr lang="en-US" sz="2400" dirty="0" smtClean="0"/>
              <a:t>  Ethernet is planned for communication between a top-level Linux board running ROS (Robot Operating System) and other computing and sensing devices.</a:t>
            </a:r>
            <a:endParaRPr lang="en-US" sz="2400" dirty="0"/>
          </a:p>
          <a:p>
            <a:endParaRPr lang="en-US" sz="2400" dirty="0"/>
          </a:p>
        </p:txBody>
      </p:sp>
      <p:sp>
        <p:nvSpPr>
          <p:cNvPr id="11" name="TextBox 10"/>
          <p:cNvSpPr txBox="1"/>
          <p:nvPr/>
        </p:nvSpPr>
        <p:spPr>
          <a:xfrm>
            <a:off x="2169451" y="20565375"/>
            <a:ext cx="9246707" cy="11295400"/>
          </a:xfrm>
          <a:prstGeom prst="rect">
            <a:avLst/>
          </a:prstGeom>
          <a:noFill/>
        </p:spPr>
        <p:txBody>
          <a:bodyPr wrap="square" rtlCol="0">
            <a:spAutoFit/>
          </a:bodyPr>
          <a:lstStyle/>
          <a:p>
            <a:pPr lvl="0"/>
            <a:r>
              <a:rPr lang="en-US" sz="3200" b="1" dirty="0">
                <a:solidFill>
                  <a:prstClr val="black"/>
                </a:solidFill>
              </a:rPr>
              <a:t>Motor and transmission optimization</a:t>
            </a:r>
          </a:p>
          <a:p>
            <a:pPr lvl="0"/>
            <a:r>
              <a:rPr lang="en-US" sz="2400" dirty="0">
                <a:solidFill>
                  <a:prstClr val="black"/>
                </a:solidFill>
              </a:rPr>
              <a:t>We </a:t>
            </a:r>
            <a:r>
              <a:rPr lang="en-US" sz="2400" dirty="0" smtClean="0">
                <a:solidFill>
                  <a:prstClr val="black"/>
                </a:solidFill>
              </a:rPr>
              <a:t>would like </a:t>
            </a:r>
            <a:r>
              <a:rPr lang="en-US" sz="2400" dirty="0">
                <a:solidFill>
                  <a:prstClr val="black"/>
                </a:solidFill>
              </a:rPr>
              <a:t>to optimize </a:t>
            </a:r>
            <a:r>
              <a:rPr lang="en-US" sz="2400" dirty="0" smtClean="0">
                <a:solidFill>
                  <a:prstClr val="black"/>
                </a:solidFill>
              </a:rPr>
              <a:t>the hardware for </a:t>
            </a:r>
            <a:r>
              <a:rPr lang="en-US" sz="2400" dirty="0">
                <a:solidFill>
                  <a:prstClr val="black"/>
                </a:solidFill>
              </a:rPr>
              <a:t>efficient walking, but </a:t>
            </a:r>
            <a:r>
              <a:rPr lang="en-US" sz="2400" dirty="0" smtClean="0">
                <a:solidFill>
                  <a:prstClr val="black"/>
                </a:solidFill>
              </a:rPr>
              <a:t>how – with no </a:t>
            </a:r>
            <a:r>
              <a:rPr lang="en-US" sz="2400" dirty="0">
                <a:solidFill>
                  <a:prstClr val="black"/>
                </a:solidFill>
              </a:rPr>
              <a:t>finished design, no optimized </a:t>
            </a:r>
            <a:r>
              <a:rPr lang="en-US" sz="2400" dirty="0" smtClean="0">
                <a:solidFill>
                  <a:prstClr val="black"/>
                </a:solidFill>
              </a:rPr>
              <a:t>trajectories? </a:t>
            </a:r>
            <a:r>
              <a:rPr lang="en-US" sz="2400" dirty="0">
                <a:solidFill>
                  <a:prstClr val="black"/>
                </a:solidFill>
              </a:rPr>
              <a:t>Solution: we put the robot’s actuators through a human gait trajectory, using Winter’s joint kinematics and moments </a:t>
            </a:r>
            <a:r>
              <a:rPr lang="en-US" sz="2400" dirty="0" smtClean="0">
                <a:solidFill>
                  <a:prstClr val="black"/>
                </a:solidFill>
              </a:rPr>
              <a:t>measured from a walking human (“Biomechanics and Motor Control of Human Movement, 2009), but with the moments scaled to the weight of the robot. </a:t>
            </a:r>
            <a:r>
              <a:rPr lang="en-US" sz="2400" dirty="0">
                <a:solidFill>
                  <a:prstClr val="black"/>
                </a:solidFill>
              </a:rPr>
              <a:t>This helped us select </a:t>
            </a:r>
            <a:r>
              <a:rPr lang="en-US" sz="2400" dirty="0" smtClean="0">
                <a:solidFill>
                  <a:prstClr val="black"/>
                </a:solidFill>
              </a:rPr>
              <a:t>suitable motors</a:t>
            </a:r>
            <a:r>
              <a:rPr lang="en-US" sz="2400" dirty="0">
                <a:solidFill>
                  <a:prstClr val="black"/>
                </a:solidFill>
              </a:rPr>
              <a:t>, gear ratios, and spring constants.</a:t>
            </a:r>
          </a:p>
          <a:p>
            <a:pPr lvl="0"/>
            <a:endParaRPr lang="en-US" sz="2400" dirty="0">
              <a:solidFill>
                <a:prstClr val="black"/>
              </a:solidFill>
            </a:endParaRPr>
          </a:p>
          <a:p>
            <a:pPr lvl="0"/>
            <a:endParaRPr lang="en-US" sz="2400" dirty="0">
              <a:solidFill>
                <a:prstClr val="black"/>
              </a:solidFill>
            </a:endParaRPr>
          </a:p>
          <a:p>
            <a:pPr lvl="0"/>
            <a:endParaRPr lang="en-US" sz="2400" dirty="0">
              <a:solidFill>
                <a:prstClr val="black"/>
              </a:solidFill>
            </a:endParaRPr>
          </a:p>
          <a:p>
            <a:pPr lvl="0"/>
            <a:endParaRPr lang="en-US" sz="2400" dirty="0">
              <a:solidFill>
                <a:prstClr val="black"/>
              </a:solidFill>
            </a:endParaRPr>
          </a:p>
          <a:p>
            <a:pPr lvl="0"/>
            <a:endParaRPr lang="en-US" sz="2400" dirty="0">
              <a:solidFill>
                <a:prstClr val="black"/>
              </a:solidFill>
            </a:endParaRPr>
          </a:p>
          <a:p>
            <a:pPr lvl="0"/>
            <a:endParaRPr lang="en-US" sz="2400" dirty="0">
              <a:solidFill>
                <a:prstClr val="black"/>
              </a:solidFill>
            </a:endParaRPr>
          </a:p>
          <a:p>
            <a:pPr lvl="0"/>
            <a:endParaRPr lang="en-US" sz="2400" dirty="0">
              <a:solidFill>
                <a:prstClr val="black"/>
              </a:solidFill>
            </a:endParaRPr>
          </a:p>
          <a:p>
            <a:pPr lvl="0"/>
            <a:endParaRPr lang="en-US" sz="2400" dirty="0">
              <a:solidFill>
                <a:prstClr val="black"/>
              </a:solidFill>
            </a:endParaRPr>
          </a:p>
          <a:p>
            <a:pPr lvl="0"/>
            <a:endParaRPr lang="en-US" sz="2400" dirty="0">
              <a:solidFill>
                <a:prstClr val="black"/>
              </a:solidFill>
            </a:endParaRPr>
          </a:p>
          <a:p>
            <a:pPr lvl="0"/>
            <a:endParaRPr lang="en-US" sz="2400" dirty="0" smtClean="0">
              <a:solidFill>
                <a:prstClr val="black"/>
              </a:solidFill>
            </a:endParaRPr>
          </a:p>
          <a:p>
            <a:pPr lvl="0"/>
            <a:endParaRPr lang="en-US" sz="2400" dirty="0">
              <a:solidFill>
                <a:prstClr val="black"/>
              </a:solidFill>
            </a:endParaRPr>
          </a:p>
          <a:p>
            <a:pPr lvl="0"/>
            <a:r>
              <a:rPr lang="en-US" sz="2400" dirty="0" smtClean="0">
                <a:solidFill>
                  <a:prstClr val="black"/>
                </a:solidFill>
              </a:rPr>
              <a:t>For practical reasons we cannot entirely use the optimized ratios in the table above, and instead are using the ones in the right column. The biggest change is at the knee – using such a low gear ratio would not allow high-torque knee actions like sitting or step climbing. Nearly </a:t>
            </a:r>
            <a:r>
              <a:rPr lang="en-US" sz="2400" dirty="0">
                <a:solidFill>
                  <a:prstClr val="black"/>
                </a:solidFill>
              </a:rPr>
              <a:t>all of the increase in </a:t>
            </a:r>
            <a:r>
              <a:rPr lang="en-US" sz="2400" dirty="0" smtClean="0">
                <a:solidFill>
                  <a:prstClr val="black"/>
                </a:solidFill>
              </a:rPr>
              <a:t>COT shown above </a:t>
            </a:r>
            <a:r>
              <a:rPr lang="en-US" sz="2400" dirty="0">
                <a:solidFill>
                  <a:prstClr val="black"/>
                </a:solidFill>
              </a:rPr>
              <a:t>is due to </a:t>
            </a:r>
            <a:r>
              <a:rPr lang="en-US" sz="2400" dirty="0" smtClean="0">
                <a:solidFill>
                  <a:prstClr val="black"/>
                </a:solidFill>
              </a:rPr>
              <a:t>this </a:t>
            </a:r>
            <a:r>
              <a:rPr lang="en-US" sz="2400" dirty="0">
                <a:solidFill>
                  <a:prstClr val="black"/>
                </a:solidFill>
              </a:rPr>
              <a:t>increased gear ratio at the knee</a:t>
            </a:r>
            <a:r>
              <a:rPr lang="en-US" sz="2400" dirty="0" smtClean="0">
                <a:solidFill>
                  <a:prstClr val="black"/>
                </a:solidFill>
              </a:rPr>
              <a:t>.</a:t>
            </a:r>
            <a:r>
              <a:rPr lang="en-US" sz="2400" dirty="0" smtClean="0"/>
              <a:t> Evidently there is a lot of knee swinging at low torque during human walking, such that an increased gear ratio and higher motor speeds leads to much higher motor iron (friction) losses and inertia losses. </a:t>
            </a:r>
          </a:p>
          <a:p>
            <a:pPr lvl="0"/>
            <a:r>
              <a:rPr lang="en-US" sz="2400" dirty="0" smtClean="0"/>
              <a:t>The change in ankle/knee ratio is also large, but has a negligible effect on the COT, increasing it only from 0.2196 to 0.2210.</a:t>
            </a:r>
            <a:endParaRPr lang="en-US" sz="2400" dirty="0">
              <a:solidFill>
                <a:prstClr val="black"/>
              </a:solidFill>
            </a:endParaRPr>
          </a:p>
        </p:txBody>
      </p:sp>
      <p:graphicFrame>
        <p:nvGraphicFramePr>
          <p:cNvPr id="79" name="Table 78"/>
          <p:cNvGraphicFramePr>
            <a:graphicFrameLocks noGrp="1"/>
          </p:cNvGraphicFramePr>
          <p:nvPr>
            <p:extLst>
              <p:ext uri="{D42A27DB-BD31-4B8C-83A1-F6EECF244321}">
                <p14:modId xmlns:p14="http://schemas.microsoft.com/office/powerpoint/2010/main" val="3784300231"/>
              </p:ext>
            </p:extLst>
          </p:nvPr>
        </p:nvGraphicFramePr>
        <p:xfrm>
          <a:off x="2288045" y="24040952"/>
          <a:ext cx="8995307" cy="3261361"/>
        </p:xfrm>
        <a:graphic>
          <a:graphicData uri="http://schemas.openxmlformats.org/drawingml/2006/table">
            <a:tbl>
              <a:tblPr firstRow="1" bandRow="1">
                <a:tableStyleId>{5C22544A-7EE6-4342-B048-85BDC9FD1C3A}</a:tableStyleId>
              </a:tblPr>
              <a:tblGrid>
                <a:gridCol w="4343402"/>
                <a:gridCol w="2494409"/>
                <a:gridCol w="2157496"/>
              </a:tblGrid>
              <a:tr h="502920">
                <a:tc>
                  <a:txBody>
                    <a:bodyPr/>
                    <a:lstStyle/>
                    <a:p>
                      <a:r>
                        <a:rPr lang="en-US" sz="2400" dirty="0" smtClean="0"/>
                        <a:t>Parameter</a:t>
                      </a:r>
                      <a:endParaRPr lang="en-US" sz="2400" dirty="0"/>
                    </a:p>
                  </a:txBody>
                  <a:tcPr/>
                </a:tc>
                <a:tc>
                  <a:txBody>
                    <a:bodyPr/>
                    <a:lstStyle/>
                    <a:p>
                      <a:r>
                        <a:rPr lang="en-US" sz="2400" dirty="0" smtClean="0"/>
                        <a:t>Optimized for efficient walking</a:t>
                      </a:r>
                      <a:endParaRPr lang="en-US" sz="2400" dirty="0"/>
                    </a:p>
                  </a:txBody>
                  <a:tcPr/>
                </a:tc>
                <a:tc>
                  <a:txBody>
                    <a:bodyPr/>
                    <a:lstStyle/>
                    <a:p>
                      <a:r>
                        <a:rPr lang="en-US" sz="2400" dirty="0" smtClean="0"/>
                        <a:t>Overall design</a:t>
                      </a:r>
                      <a:r>
                        <a:rPr lang="en-US" sz="2400" baseline="0" dirty="0" smtClean="0"/>
                        <a:t> choice</a:t>
                      </a:r>
                      <a:endParaRPr lang="en-US" sz="2400" dirty="0"/>
                    </a:p>
                  </a:txBody>
                  <a:tcPr/>
                </a:tc>
              </a:tr>
              <a:tr h="279400">
                <a:tc>
                  <a:txBody>
                    <a:bodyPr/>
                    <a:lstStyle/>
                    <a:p>
                      <a:r>
                        <a:rPr lang="en-US" sz="2400" dirty="0" smtClean="0"/>
                        <a:t>Leg</a:t>
                      </a:r>
                      <a:r>
                        <a:rPr lang="en-US" sz="2400" baseline="0" dirty="0" smtClean="0"/>
                        <a:t> swing gear ratio</a:t>
                      </a:r>
                      <a:endParaRPr lang="en-US" sz="2400" dirty="0"/>
                    </a:p>
                  </a:txBody>
                  <a:tcPr/>
                </a:tc>
                <a:tc>
                  <a:txBody>
                    <a:bodyPr/>
                    <a:lstStyle/>
                    <a:p>
                      <a:pPr marL="0" marR="0" lvl="0" indent="0" algn="l" defTabSz="38404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64:1</a:t>
                      </a:r>
                    </a:p>
                  </a:txBody>
                  <a:tcPr/>
                </a:tc>
                <a:tc>
                  <a:txBody>
                    <a:bodyPr/>
                    <a:lstStyle/>
                    <a:p>
                      <a:pPr marL="0" marR="0" lvl="0" indent="0" algn="l" defTabSz="38404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69:1</a:t>
                      </a:r>
                    </a:p>
                  </a:txBody>
                  <a:tcPr/>
                </a:tc>
              </a:tr>
              <a:tr h="502920">
                <a:tc>
                  <a:txBody>
                    <a:bodyPr/>
                    <a:lstStyle/>
                    <a:p>
                      <a:pPr marL="0" marR="0" lvl="0" indent="0" algn="l" defTabSz="38404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Knee gear ratio</a:t>
                      </a:r>
                    </a:p>
                  </a:txBody>
                  <a:tcPr/>
                </a:tc>
                <a:tc>
                  <a:txBody>
                    <a:bodyPr/>
                    <a:lstStyle/>
                    <a:p>
                      <a:pPr marL="0" marR="0" lvl="0" indent="0" algn="l" defTabSz="38404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37:1</a:t>
                      </a:r>
                    </a:p>
                  </a:txBody>
                  <a:tcPr/>
                </a:tc>
                <a:tc>
                  <a:txBody>
                    <a:bodyPr/>
                    <a:lstStyle/>
                    <a:p>
                      <a:pPr marL="0" marR="0" lvl="0" indent="0" algn="l" defTabSz="38404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69:1</a:t>
                      </a:r>
                    </a:p>
                  </a:txBody>
                  <a:tcPr/>
                </a:tc>
              </a:tr>
              <a:tr h="502920">
                <a:tc>
                  <a:txBody>
                    <a:bodyPr/>
                    <a:lstStyle/>
                    <a:p>
                      <a:pPr marL="0" marR="0" lvl="0" indent="0" algn="l" defTabSz="38404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Ankle gear ratio</a:t>
                      </a:r>
                    </a:p>
                  </a:txBody>
                  <a:tcPr/>
                </a:tc>
                <a:tc>
                  <a:txBody>
                    <a:bodyPr/>
                    <a:lstStyle/>
                    <a:p>
                      <a:pPr marL="0" marR="0" lvl="0" indent="0" algn="l" defTabSz="38404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76:1</a:t>
                      </a:r>
                    </a:p>
                  </a:txBody>
                  <a:tcPr/>
                </a:tc>
                <a:tc>
                  <a:txBody>
                    <a:bodyPr/>
                    <a:lstStyle/>
                    <a:p>
                      <a:pPr marL="0" marR="0" lvl="0" indent="0" algn="l" defTabSz="38404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77:1</a:t>
                      </a:r>
                    </a:p>
                  </a:txBody>
                  <a:tcPr/>
                </a:tc>
              </a:tr>
              <a:tr h="472441">
                <a:tc>
                  <a:txBody>
                    <a:bodyPr/>
                    <a:lstStyle/>
                    <a:p>
                      <a:pPr marL="0" marR="0" lvl="0" indent="0" algn="l" defTabSz="38404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Ankle/knee “</a:t>
                      </a:r>
                      <a:r>
                        <a:rPr kumimoji="0" lang="en-US" sz="2400" b="0" i="0" u="none" strike="noStrike" kern="1200" cap="none" spc="0" normalizeH="0" baseline="0" noProof="0" dirty="0" err="1" smtClean="0">
                          <a:ln>
                            <a:noFill/>
                          </a:ln>
                          <a:solidFill>
                            <a:prstClr val="black"/>
                          </a:solidFill>
                          <a:effectLst/>
                          <a:uLnTx/>
                          <a:uFillTx/>
                          <a:latin typeface="+mn-lt"/>
                          <a:ea typeface="+mn-ea"/>
                          <a:cs typeface="+mn-cs"/>
                        </a:rPr>
                        <a:t>biarticulation</a:t>
                      </a:r>
                      <a:r>
                        <a:rPr kumimoji="0" lang="en-US" sz="2400" b="0" i="0" u="none" strike="noStrike" kern="1200" cap="none" spc="0" normalizeH="0" baseline="0" noProof="0" dirty="0" smtClean="0">
                          <a:ln>
                            <a:noFill/>
                          </a:ln>
                          <a:solidFill>
                            <a:prstClr val="black"/>
                          </a:solidFill>
                          <a:effectLst/>
                          <a:uLnTx/>
                          <a:uFillTx/>
                          <a:latin typeface="+mn-lt"/>
                          <a:ea typeface="+mn-ea"/>
                          <a:cs typeface="+mn-cs"/>
                        </a:rPr>
                        <a:t>” ratio</a:t>
                      </a:r>
                    </a:p>
                  </a:txBody>
                  <a:tcPr/>
                </a:tc>
                <a:tc>
                  <a:txBody>
                    <a:bodyPr/>
                    <a:lstStyle/>
                    <a:p>
                      <a:pPr marL="0" marR="0" lvl="0" indent="0" algn="l" defTabSz="38404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8.7:1</a:t>
                      </a:r>
                    </a:p>
                  </a:txBody>
                  <a:tcPr/>
                </a:tc>
                <a:tc>
                  <a:txBody>
                    <a:bodyPr/>
                    <a:lstStyle/>
                    <a:p>
                      <a:pPr marL="0" marR="0" lvl="0" indent="0" algn="l" defTabSz="38404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4.3:1</a:t>
                      </a:r>
                    </a:p>
                  </a:txBody>
                  <a:tcPr/>
                </a:tc>
              </a:tr>
              <a:tr h="502920">
                <a:tc>
                  <a:txBody>
                    <a:bodyPr/>
                    <a:lstStyle/>
                    <a:p>
                      <a:pPr marL="0" marR="0" lvl="0" indent="0" algn="l" defTabSz="38404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COT (motor electrical)</a:t>
                      </a:r>
                    </a:p>
                  </a:txBody>
                  <a:tcPr/>
                </a:tc>
                <a:tc>
                  <a:txBody>
                    <a:bodyPr/>
                    <a:lstStyle/>
                    <a:p>
                      <a:pPr marL="0" marR="0" lvl="0" indent="0" algn="l" defTabSz="38404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0.22</a:t>
                      </a:r>
                    </a:p>
                  </a:txBody>
                  <a:tcPr/>
                </a:tc>
                <a:tc>
                  <a:txBody>
                    <a:bodyPr/>
                    <a:lstStyle/>
                    <a:p>
                      <a:pPr marL="0" marR="0" lvl="0" indent="0" algn="l" defTabSz="38404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0.24</a:t>
                      </a:r>
                    </a:p>
                  </a:txBody>
                  <a:tcPr/>
                </a:tc>
              </a:tr>
            </a:tbl>
          </a:graphicData>
        </a:graphic>
      </p:graphicFrame>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4812636" y="26310436"/>
            <a:ext cx="5026419" cy="6304072"/>
          </a:xfrm>
          <a:prstGeom prst="rect">
            <a:avLst/>
          </a:prstGeom>
        </p:spPr>
      </p:pic>
      <p:sp>
        <p:nvSpPr>
          <p:cNvPr id="14" name="TextBox 13"/>
          <p:cNvSpPr txBox="1"/>
          <p:nvPr/>
        </p:nvSpPr>
        <p:spPr>
          <a:xfrm>
            <a:off x="20727854" y="26822330"/>
            <a:ext cx="3327572" cy="5324535"/>
          </a:xfrm>
          <a:prstGeom prst="rect">
            <a:avLst/>
          </a:prstGeom>
          <a:noFill/>
        </p:spPr>
        <p:txBody>
          <a:bodyPr wrap="square" rtlCol="0">
            <a:spAutoFit/>
          </a:bodyPr>
          <a:lstStyle/>
          <a:p>
            <a:r>
              <a:rPr lang="en-US" sz="2000" b="1" dirty="0" smtClean="0"/>
              <a:t>Test version of the 60-volt 80-amp motor driver (amplifier) board. </a:t>
            </a:r>
            <a:r>
              <a:rPr lang="en-US" sz="2000" b="1" dirty="0"/>
              <a:t>A</a:t>
            </a:r>
            <a:r>
              <a:rPr lang="en-US" sz="2000" b="1" dirty="0" smtClean="0"/>
              <a:t>ctual size is 50 mm x 50 mm. The test board shown here is made of normal FR4 fiberglass, but the full-power versions will be built on thin copper plates. Solid copper construction permits rapid heat flow down through the board and into a heat sink or water cooling jacket. A control board, still being developed, mounts on top of the driver board and provides measurement, control, and communications.</a:t>
            </a:r>
            <a:endParaRPr lang="en-US" sz="2000" b="1" dirty="0"/>
          </a:p>
        </p:txBody>
      </p:sp>
      <p:cxnSp>
        <p:nvCxnSpPr>
          <p:cNvPr id="87" name="Straight Connector 86"/>
          <p:cNvCxnSpPr/>
          <p:nvPr/>
        </p:nvCxnSpPr>
        <p:spPr>
          <a:xfrm>
            <a:off x="666753" y="2145642"/>
            <a:ext cx="0" cy="3038836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TextBox 14"/>
              <p:cNvSpPr txBox="1"/>
              <p:nvPr/>
            </p:nvSpPr>
            <p:spPr>
              <a:xfrm>
                <a:off x="26451806" y="2775351"/>
                <a:ext cx="10268896" cy="29629137"/>
              </a:xfrm>
              <a:prstGeom prst="rect">
                <a:avLst/>
              </a:prstGeom>
              <a:noFill/>
            </p:spPr>
            <p:txBody>
              <a:bodyPr wrap="square" rtlCol="0">
                <a:spAutoFit/>
              </a:bodyPr>
              <a:lstStyle/>
              <a:p>
                <a:pPr lvl="0"/>
                <a:r>
                  <a:rPr lang="en-US" sz="3200" b="1" dirty="0">
                    <a:solidFill>
                      <a:prstClr val="black"/>
                    </a:solidFill>
                  </a:rPr>
                  <a:t>Notable design features:</a:t>
                </a:r>
              </a:p>
              <a:p>
                <a:pPr lvl="0"/>
                <a:endParaRPr lang="en-US" sz="1200" dirty="0">
                  <a:solidFill>
                    <a:prstClr val="black"/>
                  </a:solidFill>
                </a:endParaRPr>
              </a:p>
              <a:p>
                <a:pPr lvl="0"/>
                <a:r>
                  <a:rPr lang="en-US" sz="2400" b="1" dirty="0">
                    <a:solidFill>
                      <a:prstClr val="black"/>
                    </a:solidFill>
                  </a:rPr>
                  <a:t>Chain drive transmission (with a few planetary gearboxes too). The chain drives give us:</a:t>
                </a:r>
              </a:p>
              <a:p>
                <a:pPr lvl="0"/>
                <a:r>
                  <a:rPr lang="en-US" sz="2400" dirty="0">
                    <a:solidFill>
                      <a:prstClr val="black"/>
                    </a:solidFill>
                  </a:rPr>
                  <a:t>+   High power to weight ratio</a:t>
                </a:r>
              </a:p>
              <a:p>
                <a:pPr lvl="0"/>
                <a:r>
                  <a:rPr lang="en-US" sz="2400" dirty="0">
                    <a:solidFill>
                      <a:prstClr val="black"/>
                    </a:solidFill>
                  </a:rPr>
                  <a:t>+   Efficient even at low loads</a:t>
                </a:r>
              </a:p>
              <a:p>
                <a:pPr lvl="0"/>
                <a:r>
                  <a:rPr lang="en-US" sz="2400" dirty="0">
                    <a:solidFill>
                      <a:prstClr val="black"/>
                    </a:solidFill>
                  </a:rPr>
                  <a:t>+   Resistance to dirt and misalignment</a:t>
                </a:r>
              </a:p>
              <a:p>
                <a:pPr lvl="0"/>
                <a:r>
                  <a:rPr lang="en-US" sz="2400" dirty="0">
                    <a:solidFill>
                      <a:prstClr val="black"/>
                    </a:solidFill>
                  </a:rPr>
                  <a:t>+   Flexible configuration</a:t>
                </a:r>
              </a:p>
              <a:p>
                <a:pPr lvl="0"/>
                <a:r>
                  <a:rPr lang="en-US" sz="2400" dirty="0">
                    <a:solidFill>
                      <a:prstClr val="black"/>
                    </a:solidFill>
                  </a:rPr>
                  <a:t>+   Low-cost custom components</a:t>
                </a:r>
              </a:p>
              <a:p>
                <a:pPr lvl="0"/>
                <a:endParaRPr lang="en-US" sz="1200" dirty="0">
                  <a:solidFill>
                    <a:prstClr val="black"/>
                  </a:solidFill>
                </a:endParaRPr>
              </a:p>
              <a:p>
                <a:pPr lvl="0"/>
                <a:r>
                  <a:rPr lang="en-US" sz="2400" dirty="0">
                    <a:solidFill>
                      <a:prstClr val="black"/>
                    </a:solidFill>
                  </a:rPr>
                  <a:t>… and on the negative side</a:t>
                </a:r>
              </a:p>
              <a:p>
                <a:pPr marL="342900" lvl="0" indent="-342900">
                  <a:buFontTx/>
                  <a:buChar char="-"/>
                </a:pPr>
                <a:r>
                  <a:rPr lang="en-US" sz="2400" dirty="0">
                    <a:solidFill>
                      <a:prstClr val="black"/>
                    </a:solidFill>
                  </a:rPr>
                  <a:t>Not very modular</a:t>
                </a:r>
              </a:p>
              <a:p>
                <a:pPr marL="342900" lvl="0" indent="-342900">
                  <a:buFontTx/>
                  <a:buChar char="-"/>
                </a:pPr>
                <a:r>
                  <a:rPr lang="en-US" sz="2400" dirty="0">
                    <a:solidFill>
                      <a:prstClr val="black"/>
                    </a:solidFill>
                  </a:rPr>
                  <a:t>Backlash is a challenge</a:t>
                </a:r>
              </a:p>
              <a:p>
                <a:pPr marL="342900" lvl="0" indent="-342900">
                  <a:buFontTx/>
                  <a:buChar char="-"/>
                </a:pPr>
                <a:r>
                  <a:rPr lang="en-US" sz="2400" dirty="0">
                    <a:solidFill>
                      <a:prstClr val="black"/>
                    </a:solidFill>
                  </a:rPr>
                  <a:t>Bulky – up to 36 chains and 72 sprockets in all</a:t>
                </a:r>
                <a:r>
                  <a:rPr lang="en-US" sz="2400" dirty="0" smtClean="0">
                    <a:solidFill>
                      <a:prstClr val="black"/>
                    </a:solidFill>
                  </a:rPr>
                  <a:t>!</a:t>
                </a:r>
              </a:p>
              <a:p>
                <a:pPr lvl="0"/>
                <a:endParaRPr lang="en-US" sz="1200" dirty="0">
                  <a:solidFill>
                    <a:prstClr val="black"/>
                  </a:solidFill>
                </a:endParaRPr>
              </a:p>
              <a:p>
                <a:pPr lvl="0"/>
                <a:r>
                  <a:rPr lang="en-US" sz="2400" b="1" dirty="0" err="1">
                    <a:solidFill>
                      <a:prstClr val="black"/>
                    </a:solidFill>
                  </a:rPr>
                  <a:t>Biarticular</a:t>
                </a:r>
                <a:r>
                  <a:rPr lang="en-US" sz="2400" b="1" dirty="0">
                    <a:solidFill>
                      <a:prstClr val="black"/>
                    </a:solidFill>
                  </a:rPr>
                  <a:t> ankle and knee transmission.</a:t>
                </a:r>
              </a:p>
              <a:p>
                <a:pPr lvl="0"/>
                <a:r>
                  <a:rPr lang="en-US" sz="2400" dirty="0">
                    <a:solidFill>
                      <a:prstClr val="black"/>
                    </a:solidFill>
                  </a:rPr>
                  <a:t>The final ankle countershaft is coaxial with the knee joint.</a:t>
                </a:r>
              </a:p>
              <a:p>
                <a:pPr lvl="0"/>
                <a:r>
                  <a:rPr lang="en-US" sz="2400" dirty="0">
                    <a:solidFill>
                      <a:prstClr val="black"/>
                    </a:solidFill>
                  </a:rPr>
                  <a:t>Torque at the ankle (</a:t>
                </a:r>
                <a14:m>
                  <m:oMath xmlns:m="http://schemas.openxmlformats.org/officeDocument/2006/math">
                    <m:r>
                      <a:rPr lang="en-US" sz="2400" i="1">
                        <a:solidFill>
                          <a:prstClr val="black"/>
                        </a:solidFill>
                        <a:latin typeface="Cambria Math" panose="02040503050406030204" pitchFamily="18" charset="0"/>
                      </a:rPr>
                      <m:t>𝐴</m:t>
                    </m:r>
                  </m:oMath>
                </a14:m>
                <a:r>
                  <a:rPr lang="en-US" sz="2400" dirty="0">
                    <a:solidFill>
                      <a:prstClr val="black"/>
                    </a:solidFill>
                  </a:rPr>
                  <a:t>) countershaft subtracts from the knee (</a:t>
                </a:r>
                <a14:m>
                  <m:oMath xmlns:m="http://schemas.openxmlformats.org/officeDocument/2006/math">
                    <m:r>
                      <a:rPr lang="en-US" sz="2400" i="1">
                        <a:solidFill>
                          <a:prstClr val="black"/>
                        </a:solidFill>
                        <a:latin typeface="Cambria Math" panose="02040503050406030204" pitchFamily="18" charset="0"/>
                      </a:rPr>
                      <m:t>𝐾</m:t>
                    </m:r>
                  </m:oMath>
                </a14:m>
                <a:r>
                  <a:rPr lang="en-US" sz="2400" dirty="0">
                    <a:solidFill>
                      <a:prstClr val="black"/>
                    </a:solidFill>
                  </a:rPr>
                  <a:t>) joint (</a:t>
                </a:r>
                <a14:m>
                  <m:oMath xmlns:m="http://schemas.openxmlformats.org/officeDocument/2006/math">
                    <m:r>
                      <a:rPr lang="en-US" sz="2400" i="1">
                        <a:solidFill>
                          <a:prstClr val="black"/>
                        </a:solidFill>
                        <a:latin typeface="Cambria Math" panose="02040503050406030204" pitchFamily="18" charset="0"/>
                      </a:rPr>
                      <m:t>𝐽</m:t>
                    </m:r>
                  </m:oMath>
                </a14:m>
                <a:r>
                  <a:rPr lang="en-US" sz="2400" dirty="0">
                    <a:solidFill>
                      <a:prstClr val="black"/>
                    </a:solidFill>
                  </a:rPr>
                  <a:t>) torque:</a:t>
                </a:r>
              </a:p>
              <a:p>
                <a:pPr lvl="0"/>
                <a:endParaRPr lang="en-US" sz="1200" dirty="0">
                  <a:solidFill>
                    <a:prstClr val="black"/>
                  </a:solidFill>
                </a:endParaRPr>
              </a:p>
              <a:p>
                <a:pPr lvl="0"/>
                <a:r>
                  <a:rPr lang="en-US" sz="2400" dirty="0">
                    <a:solidFill>
                      <a:prstClr val="black"/>
                    </a:solidFill>
                  </a:rPr>
                  <a:t>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𝜏</m:t>
                        </m:r>
                      </m:e>
                      <m:sub>
                        <m:r>
                          <a:rPr lang="en-US" sz="2400" i="1">
                            <a:solidFill>
                              <a:prstClr val="black"/>
                            </a:solidFill>
                            <a:latin typeface="Cambria Math" panose="02040503050406030204" pitchFamily="18" charset="0"/>
                          </a:rPr>
                          <m:t>𝐾𝐽</m:t>
                        </m:r>
                      </m:sub>
                    </m:sSub>
                    <m:r>
                      <a:rPr lang="en-US" sz="2400" i="1">
                        <a:solidFill>
                          <a:prstClr val="black"/>
                        </a:solidFill>
                        <a:latin typeface="Cambria Math" panose="02040503050406030204" pitchFamily="18" charset="0"/>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𝜏</m:t>
                        </m:r>
                      </m:e>
                      <m:sub>
                        <m:r>
                          <a:rPr lang="en-US" sz="2400" i="1">
                            <a:solidFill>
                              <a:prstClr val="black"/>
                            </a:solidFill>
                            <a:latin typeface="Cambria Math" panose="02040503050406030204" pitchFamily="18" charset="0"/>
                          </a:rPr>
                          <m:t>𝐾𝑀</m:t>
                        </m:r>
                      </m:sub>
                    </m:sSub>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ea typeface="Cambria Math" panose="02040503050406030204" pitchFamily="18" charset="0"/>
                      </a:rPr>
                      <m:t>𝛼</m:t>
                    </m:r>
                    <m:sSub>
                      <m:sSubPr>
                        <m:ctrlPr>
                          <a:rPr lang="en-US" sz="2400" i="1">
                            <a:solidFill>
                              <a:prstClr val="black"/>
                            </a:solidFill>
                            <a:latin typeface="Cambria Math" panose="02040503050406030204" pitchFamily="18" charset="0"/>
                            <a:ea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𝜏</m:t>
                        </m:r>
                      </m:e>
                      <m:sub>
                        <m:r>
                          <a:rPr lang="en-US" sz="2400" i="1">
                            <a:solidFill>
                              <a:prstClr val="black"/>
                            </a:solidFill>
                            <a:latin typeface="Cambria Math" panose="02040503050406030204" pitchFamily="18" charset="0"/>
                            <a:ea typeface="Cambria Math" panose="02040503050406030204" pitchFamily="18" charset="0"/>
                          </a:rPr>
                          <m:t>𝐴𝑀</m:t>
                        </m:r>
                      </m:sub>
                    </m:sSub>
                  </m:oMath>
                </a14:m>
                <a:r>
                  <a:rPr lang="en-US" sz="2400" dirty="0">
                    <a:solidFill>
                      <a:prstClr val="black"/>
                    </a:solidFill>
                  </a:rPr>
                  <a:t>,</a:t>
                </a:r>
              </a:p>
              <a:p>
                <a:pPr lvl="0"/>
                <a:endParaRPr lang="en-US" sz="1200" dirty="0">
                  <a:solidFill>
                    <a:prstClr val="black"/>
                  </a:solidFill>
                </a:endParaRPr>
              </a:p>
              <a:p>
                <a:pPr lvl="0"/>
                <a:r>
                  <a:rPr lang="en-US" sz="2400" dirty="0">
                    <a:solidFill>
                      <a:prstClr val="black"/>
                    </a:solidFill>
                  </a:rPr>
                  <a:t> where </a:t>
                </a:r>
                <a14:m>
                  <m:oMath xmlns:m="http://schemas.openxmlformats.org/officeDocument/2006/math">
                    <m:r>
                      <a:rPr lang="en-US" sz="2400" i="1">
                        <a:solidFill>
                          <a:prstClr val="black"/>
                        </a:solidFill>
                        <a:latin typeface="Cambria Math" panose="02040503050406030204" pitchFamily="18" charset="0"/>
                        <a:ea typeface="Cambria Math" panose="02040503050406030204" pitchFamily="18" charset="0"/>
                      </a:rPr>
                      <m:t>𝛼</m:t>
                    </m:r>
                  </m:oMath>
                </a14:m>
                <a:r>
                  <a:rPr lang="en-US" sz="2400" dirty="0">
                    <a:solidFill>
                      <a:prstClr val="black"/>
                    </a:solidFill>
                  </a:rPr>
                  <a:t> is the final drive ratio for the ankle and </a:t>
                </a:r>
                <a14:m>
                  <m:oMath xmlns:m="http://schemas.openxmlformats.org/officeDocument/2006/math">
                    <m:r>
                      <a:rPr lang="en-US" sz="2400" i="1" dirty="0">
                        <a:solidFill>
                          <a:prstClr val="black"/>
                        </a:solidFill>
                        <a:latin typeface="Cambria Math" panose="02040503050406030204" pitchFamily="18" charset="0"/>
                      </a:rPr>
                      <m:t>𝑀</m:t>
                    </m:r>
                  </m:oMath>
                </a14:m>
                <a:r>
                  <a:rPr lang="en-US" sz="2400" dirty="0">
                    <a:solidFill>
                      <a:prstClr val="black"/>
                    </a:solidFill>
                  </a:rPr>
                  <a:t> indicates motor torque or velocity.</a:t>
                </a:r>
              </a:p>
              <a:p>
                <a:pPr lvl="0"/>
                <a:endParaRPr lang="en-US" sz="1200" dirty="0">
                  <a:solidFill>
                    <a:prstClr val="black"/>
                  </a:solidFill>
                </a:endParaRPr>
              </a:p>
              <a:p>
                <a:pPr lvl="0"/>
                <a:r>
                  <a:rPr lang="en-US" sz="2400" dirty="0">
                    <a:solidFill>
                      <a:prstClr val="black"/>
                    </a:solidFill>
                  </a:rPr>
                  <a:t>Rotation of the knee joint is added to the ankle countershaft rotation:</a:t>
                </a:r>
              </a:p>
              <a:p>
                <a:pPr lvl="0"/>
                <a:endParaRPr lang="en-US" sz="1200" dirty="0">
                  <a:solidFill>
                    <a:prstClr val="black"/>
                  </a:solidFill>
                </a:endParaRPr>
              </a:p>
              <a:p>
                <a:pPr lvl="0"/>
                <a:r>
                  <a:rPr lang="en-US" sz="2400" dirty="0">
                    <a:solidFill>
                      <a:prstClr val="black"/>
                    </a:solidFill>
                  </a:rPr>
                  <a:t>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𝜔</m:t>
                        </m:r>
                      </m:e>
                      <m:sub>
                        <m:r>
                          <a:rPr lang="en-US" sz="2400" i="1">
                            <a:solidFill>
                              <a:prstClr val="black"/>
                            </a:solidFill>
                            <a:latin typeface="Cambria Math" panose="02040503050406030204" pitchFamily="18" charset="0"/>
                          </a:rPr>
                          <m:t>𝐴𝐽</m:t>
                        </m:r>
                      </m:sub>
                    </m:sSub>
                    <m:r>
                      <a:rPr lang="en-US" sz="2400" i="1">
                        <a:solidFill>
                          <a:prstClr val="black"/>
                        </a:solidFill>
                        <a:latin typeface="Cambria Math" panose="02040503050406030204" pitchFamily="18" charset="0"/>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𝜔</m:t>
                        </m:r>
                      </m:e>
                      <m:sub>
                        <m:r>
                          <a:rPr lang="en-US" sz="2400" i="1">
                            <a:solidFill>
                              <a:prstClr val="black"/>
                            </a:solidFill>
                            <a:latin typeface="Cambria Math" panose="02040503050406030204" pitchFamily="18" charset="0"/>
                          </a:rPr>
                          <m:t>𝐴𝑀</m:t>
                        </m:r>
                      </m:sub>
                    </m:sSub>
                    <m:r>
                      <a:rPr lang="en-US" sz="2400" i="1">
                        <a:solidFill>
                          <a:prstClr val="black"/>
                        </a:solidFill>
                        <a:latin typeface="Cambria Math" panose="02040503050406030204" pitchFamily="18" charset="0"/>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𝛼𝜔</m:t>
                        </m:r>
                      </m:e>
                      <m:sub>
                        <m:r>
                          <a:rPr lang="en-US" sz="2400" i="1">
                            <a:solidFill>
                              <a:prstClr val="black"/>
                            </a:solidFill>
                            <a:latin typeface="Cambria Math" panose="02040503050406030204" pitchFamily="18" charset="0"/>
                          </a:rPr>
                          <m:t>𝐾𝑀</m:t>
                        </m:r>
                      </m:sub>
                    </m:sSub>
                  </m:oMath>
                </a14:m>
                <a:endParaRPr lang="en-US" sz="2400" dirty="0">
                  <a:solidFill>
                    <a:prstClr val="black"/>
                  </a:solidFill>
                </a:endParaRPr>
              </a:p>
              <a:p>
                <a:pPr lvl="0"/>
                <a:endParaRPr lang="en-US" sz="1200" dirty="0">
                  <a:solidFill>
                    <a:prstClr val="black"/>
                  </a:solidFill>
                </a:endParaRPr>
              </a:p>
              <a:p>
                <a:pPr lvl="0"/>
                <a:r>
                  <a:rPr lang="en-US" sz="2400" dirty="0">
                    <a:solidFill>
                      <a:prstClr val="black"/>
                    </a:solidFill>
                  </a:rPr>
                  <a:t>This arrangement has two benefits:</a:t>
                </a:r>
              </a:p>
              <a:p>
                <a:pPr marL="457200" lvl="0" indent="-457200">
                  <a:buFontTx/>
                  <a:buAutoNum type="arabicParenR"/>
                </a:pPr>
                <a:r>
                  <a:rPr lang="en-US" sz="2400" dirty="0">
                    <a:solidFill>
                      <a:prstClr val="black"/>
                    </a:solidFill>
                  </a:rPr>
                  <a:t>The ankle motor and most of its transmission is up in the thigh, reducing leg inertia and leg swing time.</a:t>
                </a:r>
              </a:p>
              <a:p>
                <a:pPr marL="457200" lvl="0" indent="-457200">
                  <a:buFontTx/>
                  <a:buAutoNum type="arabicParenR"/>
                </a:pPr>
                <a:r>
                  <a:rPr lang="en-US" sz="2400" dirty="0">
                    <a:solidFill>
                      <a:prstClr val="black"/>
                    </a:solidFill>
                  </a:rPr>
                  <a:t>Overall COT improves slightly.</a:t>
                </a:r>
              </a:p>
              <a:p>
                <a:pPr lvl="0"/>
                <a:endParaRPr lang="en-US" sz="1200" dirty="0">
                  <a:solidFill>
                    <a:prstClr val="black"/>
                  </a:solidFill>
                </a:endParaRPr>
              </a:p>
              <a:p>
                <a:pPr lvl="0"/>
                <a:r>
                  <a:rPr lang="en-US" sz="2400" b="1" dirty="0">
                    <a:solidFill>
                      <a:prstClr val="black"/>
                    </a:solidFill>
                  </a:rPr>
                  <a:t>High-power brushless motors with water cooling capability</a:t>
                </a:r>
                <a:r>
                  <a:rPr lang="en-US" sz="2400" b="1" dirty="0" smtClean="0">
                    <a:solidFill>
                      <a:prstClr val="black"/>
                    </a:solidFill>
                  </a:rPr>
                  <a:t>.</a:t>
                </a:r>
              </a:p>
              <a:p>
                <a:pPr lvl="0"/>
                <a:r>
                  <a:rPr lang="en-US" sz="2400" dirty="0" smtClean="0">
                    <a:solidFill>
                      <a:prstClr val="black"/>
                    </a:solidFill>
                  </a:rPr>
                  <a:t>Motor selection is key to the performance of the robot. We want motors that are:</a:t>
                </a:r>
              </a:p>
              <a:p>
                <a:pPr marL="457200" lvl="0" indent="-457200">
                  <a:buAutoNum type="arabicParenR"/>
                </a:pPr>
                <a:r>
                  <a:rPr lang="en-US" sz="2400" dirty="0" smtClean="0">
                    <a:solidFill>
                      <a:prstClr val="black"/>
                    </a:solidFill>
                  </a:rPr>
                  <a:t>Light weight</a:t>
                </a:r>
              </a:p>
              <a:p>
                <a:pPr marL="457200" lvl="0" indent="-457200">
                  <a:buAutoNum type="arabicParenR"/>
                </a:pPr>
                <a:r>
                  <a:rPr lang="en-US" sz="2400" dirty="0" smtClean="0">
                    <a:solidFill>
                      <a:prstClr val="black"/>
                    </a:solidFill>
                  </a:rPr>
                  <a:t>Small in size</a:t>
                </a:r>
                <a:endParaRPr lang="en-US" sz="2400" dirty="0">
                  <a:solidFill>
                    <a:prstClr val="black"/>
                  </a:solidFill>
                </a:endParaRPr>
              </a:p>
              <a:p>
                <a:pPr marL="457200" lvl="0" indent="-457200">
                  <a:buAutoNum type="arabicParenR"/>
                </a:pPr>
                <a:r>
                  <a:rPr lang="en-US" sz="2400" dirty="0" smtClean="0">
                    <a:solidFill>
                      <a:prstClr val="black"/>
                    </a:solidFill>
                  </a:rPr>
                  <a:t>Highly efficient at low power levels (for normal locomotion)</a:t>
                </a:r>
              </a:p>
              <a:p>
                <a:pPr marL="457200" lvl="0" indent="-457200">
                  <a:buAutoNum type="arabicParenR"/>
                </a:pPr>
                <a:r>
                  <a:rPr lang="en-US" sz="2400" dirty="0" smtClean="0">
                    <a:solidFill>
                      <a:prstClr val="black"/>
                    </a:solidFill>
                  </a:rPr>
                  <a:t>Minimal rotor inertia, to allow quick reactions to external torque.</a:t>
                </a:r>
              </a:p>
              <a:p>
                <a:pPr marL="457200" lvl="0" indent="-457200">
                  <a:buAutoNum type="arabicParenR"/>
                </a:pPr>
                <a:r>
                  <a:rPr lang="en-US" sz="2400" dirty="0">
                    <a:solidFill>
                      <a:prstClr val="black"/>
                    </a:solidFill>
                  </a:rPr>
                  <a:t>H</a:t>
                </a:r>
                <a:r>
                  <a:rPr lang="en-US" sz="2400" dirty="0" smtClean="0">
                    <a:solidFill>
                      <a:prstClr val="black"/>
                    </a:solidFill>
                  </a:rPr>
                  <a:t>uge power outputs for their size and weight (for emergency balance maneuvers, climbing steps, etc.)</a:t>
                </a:r>
              </a:p>
              <a:p>
                <a:pPr lvl="0"/>
                <a:endParaRPr lang="en-US" sz="1200" dirty="0" smtClean="0">
                  <a:solidFill>
                    <a:prstClr val="black"/>
                  </a:solidFill>
                </a:endParaRPr>
              </a:p>
              <a:p>
                <a:pPr lvl="0"/>
                <a:r>
                  <a:rPr lang="en-US" sz="2400" dirty="0" smtClean="0">
                    <a:solidFill>
                      <a:prstClr val="black"/>
                    </a:solidFill>
                  </a:rPr>
                  <a:t>The first four requirements can be satisfied with a small, high-quality brushless motor. The fifth, however, is a challenge. It helps that, since the high-power activities are assumed for this robot to happen only rarely, high efficiency at high power is not required. But, low efficiency at high power implies extreme heat dissipation in the motor, which then needs to be removed somehow. Water cooling was long ago adopted for automotive engines, and we plan to use it in the robot leg motors also. Heat removed from the motors will be dissipated by a radiator and powerful fan in the torso.</a:t>
                </a:r>
              </a:p>
              <a:p>
                <a:pPr lvl="0"/>
                <a:endParaRPr lang="en-US" sz="1200" dirty="0">
                  <a:solidFill>
                    <a:prstClr val="black"/>
                  </a:solidFill>
                </a:endParaRPr>
              </a:p>
              <a:p>
                <a:pPr lvl="0"/>
                <a:r>
                  <a:rPr lang="en-US" sz="2400" b="1" dirty="0">
                    <a:solidFill>
                      <a:prstClr val="black"/>
                    </a:solidFill>
                  </a:rPr>
                  <a:t>Preventing collision and impact damage</a:t>
                </a:r>
                <a:r>
                  <a:rPr lang="en-US" sz="2400" b="1" dirty="0" smtClean="0">
                    <a:solidFill>
                      <a:prstClr val="black"/>
                    </a:solidFill>
                  </a:rPr>
                  <a:t>.</a:t>
                </a:r>
              </a:p>
              <a:p>
                <a:r>
                  <a:rPr lang="en-US" sz="2400" dirty="0"/>
                  <a:t>Large gear reduction ratios for robot actuators can reduce weight and increase efficiency, but at a cost – high reflected inertia. During an impact, the motor rotor may need to accelerate so abruptly to accommodate the sudden output shaft rotation that the required torques break the transmission. Given a high reduction ratio, some options include:</a:t>
                </a:r>
              </a:p>
              <a:p>
                <a:pPr lvl="0"/>
                <a:endParaRPr lang="en-US" sz="1200" b="1" dirty="0">
                  <a:solidFill>
                    <a:prstClr val="black"/>
                  </a:solidFill>
                </a:endParaRPr>
              </a:p>
              <a:p>
                <a:pPr marL="457200" lvl="0" indent="-457200">
                  <a:buFontTx/>
                  <a:buAutoNum type="arabicParenR"/>
                </a:pPr>
                <a:r>
                  <a:rPr lang="en-US" sz="2400" dirty="0">
                    <a:solidFill>
                      <a:prstClr val="black"/>
                    </a:solidFill>
                  </a:rPr>
                  <a:t>High-power motor controller. Senses sudden load and attempts to keep forces within bounds by spinning the motor the opposite direction.</a:t>
                </a:r>
              </a:p>
              <a:p>
                <a:pPr marL="457200" lvl="0" indent="-457200">
                  <a:buFontTx/>
                  <a:buAutoNum type="arabicParenR"/>
                </a:pPr>
                <a:r>
                  <a:rPr lang="en-US" sz="2400" dirty="0">
                    <a:solidFill>
                      <a:prstClr val="black"/>
                    </a:solidFill>
                  </a:rPr>
                  <a:t>Low-inertia motor rotor. Lower reflected inertia allows faster accommodation to external collision loads.</a:t>
                </a:r>
              </a:p>
              <a:p>
                <a:pPr marL="457200" lvl="0" indent="-457200">
                  <a:buFontTx/>
                  <a:buAutoNum type="arabicParenR"/>
                </a:pPr>
                <a:r>
                  <a:rPr lang="en-US" sz="2400" dirty="0">
                    <a:solidFill>
                      <a:prstClr val="black"/>
                    </a:solidFill>
                  </a:rPr>
                  <a:t>Series elastic elements. Allow more time for sensing and response to a sudden external load. Presently we have few of these explicitly in the robot, but all of the robot structures have inherent compliance.</a:t>
                </a:r>
              </a:p>
              <a:p>
                <a:pPr marL="457200" lvl="0" indent="-457200">
                  <a:buFontTx/>
                  <a:buAutoNum type="arabicParenR"/>
                </a:pPr>
                <a:r>
                  <a:rPr lang="en-US" sz="2400" dirty="0">
                    <a:solidFill>
                      <a:prstClr val="black"/>
                    </a:solidFill>
                  </a:rPr>
                  <a:t>Overload clutches on all joints. Should the motor and controller be unable to maintain safe joint torque levels, the clutch will slip and protect the robot.</a:t>
                </a:r>
              </a:p>
              <a:p>
                <a:pPr lvl="0"/>
                <a:endParaRPr lang="en-US" sz="1200" dirty="0">
                  <a:solidFill>
                    <a:prstClr val="black"/>
                  </a:solidFill>
                </a:endParaRPr>
              </a:p>
              <a:p>
                <a:pPr lvl="0"/>
                <a:r>
                  <a:rPr lang="en-US" sz="2400" b="1" dirty="0">
                    <a:solidFill>
                      <a:prstClr val="black"/>
                    </a:solidFill>
                  </a:rPr>
                  <a:t>Series and parallel springs.</a:t>
                </a:r>
              </a:p>
              <a:p>
                <a:pPr lvl="0"/>
                <a:r>
                  <a:rPr lang="en-US" sz="2400" dirty="0">
                    <a:solidFill>
                      <a:prstClr val="black"/>
                    </a:solidFill>
                  </a:rPr>
                  <a:t>At present the robot has none. In our actuator simulations using human walking trajectories, we found negligible efficiency benefit from springs.</a:t>
                </a:r>
              </a:p>
              <a:p>
                <a:pPr lvl="0"/>
                <a:endParaRPr lang="en-US" sz="1200" dirty="0">
                  <a:solidFill>
                    <a:prstClr val="black"/>
                  </a:solidFill>
                </a:endParaRPr>
              </a:p>
              <a:p>
                <a:pPr lvl="0"/>
                <a:r>
                  <a:rPr lang="en-US" sz="2400" b="1" dirty="0">
                    <a:solidFill>
                      <a:prstClr val="black"/>
                    </a:solidFill>
                  </a:rPr>
                  <a:t>Joint torque sensing.</a:t>
                </a:r>
              </a:p>
              <a:p>
                <a:pPr marL="342900" lvl="0" indent="-342900">
                  <a:buFontTx/>
                  <a:buChar char="-"/>
                </a:pPr>
                <a:r>
                  <a:rPr lang="en-US" sz="2400" dirty="0">
                    <a:solidFill>
                      <a:prstClr val="black"/>
                    </a:solidFill>
                  </a:rPr>
                  <a:t>Motor current measurement</a:t>
                </a:r>
              </a:p>
              <a:p>
                <a:pPr marL="342900" lvl="0" indent="-342900">
                  <a:buFontTx/>
                  <a:buChar char="-"/>
                </a:pPr>
                <a:r>
                  <a:rPr lang="en-US" sz="2400" dirty="0">
                    <a:solidFill>
                      <a:prstClr val="black"/>
                    </a:solidFill>
                  </a:rPr>
                  <a:t>Honeywell Model 11 subminiature load cells at each leg joint (optional).</a:t>
                </a:r>
              </a:p>
              <a:p>
                <a:pPr marL="342900" lvl="0" indent="-342900">
                  <a:buFontTx/>
                  <a:buChar char="-"/>
                </a:pPr>
                <a:endParaRPr lang="en-US" sz="1200" dirty="0">
                  <a:solidFill>
                    <a:prstClr val="black"/>
                  </a:solidFill>
                </a:endParaRPr>
              </a:p>
              <a:p>
                <a:pPr lvl="0"/>
                <a:r>
                  <a:rPr lang="en-US" sz="2400" b="1" dirty="0">
                    <a:solidFill>
                      <a:prstClr val="black"/>
                    </a:solidFill>
                  </a:rPr>
                  <a:t>Joint angle/velocity/acceleration sensing.</a:t>
                </a:r>
              </a:p>
              <a:p>
                <a:pPr marL="342900" lvl="0" indent="-342900">
                  <a:buFontTx/>
                  <a:buChar char="-"/>
                </a:pPr>
                <a:r>
                  <a:rPr lang="en-US" sz="2400" dirty="0">
                    <a:solidFill>
                      <a:prstClr val="black"/>
                    </a:solidFill>
                  </a:rPr>
                  <a:t>AMS AS5047P Hall effect absolute angle sensors at each joint and motor shaft.</a:t>
                </a:r>
              </a:p>
              <a:p>
                <a:pPr marL="342900" lvl="0" indent="-342900">
                  <a:buFontTx/>
                  <a:buChar char="-"/>
                </a:pPr>
                <a:r>
                  <a:rPr lang="en-US" sz="2400" dirty="0">
                    <a:solidFill>
                      <a:prstClr val="black"/>
                    </a:solidFill>
                  </a:rPr>
                  <a:t>Maxim IC MAX21105 high-accuracy 3D rate gyro/accelerometer at each joint sensor board.</a:t>
                </a:r>
              </a:p>
              <a:p>
                <a:pPr lvl="0"/>
                <a:endParaRPr lang="en-US" sz="1200" dirty="0">
                  <a:solidFill>
                    <a:prstClr val="black"/>
                  </a:solidFill>
                </a:endParaRPr>
              </a:p>
              <a:p>
                <a:pPr lvl="0"/>
                <a:r>
                  <a:rPr lang="en-US" sz="2400" b="1" dirty="0">
                    <a:solidFill>
                      <a:prstClr val="black"/>
                    </a:solidFill>
                  </a:rPr>
                  <a:t>Foot contact sensors.</a:t>
                </a:r>
              </a:p>
              <a:p>
                <a:pPr lvl="0"/>
                <a:r>
                  <a:rPr lang="en-US" sz="2400" dirty="0">
                    <a:solidFill>
                      <a:prstClr val="black"/>
                    </a:solidFill>
                  </a:rPr>
                  <a:t>Array of ten </a:t>
                </a:r>
                <a:r>
                  <a:rPr lang="en-US" sz="2400" dirty="0" err="1">
                    <a:solidFill>
                      <a:prstClr val="black"/>
                    </a:solidFill>
                  </a:rPr>
                  <a:t>FlexiForce</a:t>
                </a:r>
                <a:r>
                  <a:rPr lang="en-US" sz="2400" dirty="0">
                    <a:solidFill>
                      <a:prstClr val="black"/>
                    </a:solidFill>
                  </a:rPr>
                  <a:t> </a:t>
                </a:r>
                <a:r>
                  <a:rPr lang="en-US" sz="2400" dirty="0" err="1">
                    <a:solidFill>
                      <a:prstClr val="black"/>
                    </a:solidFill>
                  </a:rPr>
                  <a:t>piezoresistive</a:t>
                </a:r>
                <a:r>
                  <a:rPr lang="en-US" sz="2400" dirty="0">
                    <a:solidFill>
                      <a:prstClr val="black"/>
                    </a:solidFill>
                  </a:rPr>
                  <a:t> force-sensing elements on each foot sole, under a firm polyurethane </a:t>
                </a:r>
                <a:r>
                  <a:rPr lang="en-US" sz="2400" dirty="0" smtClean="0">
                    <a:solidFill>
                      <a:prstClr val="black"/>
                    </a:solidFill>
                  </a:rPr>
                  <a:t>sole plate.</a:t>
                </a:r>
                <a:endParaRPr lang="en-US" sz="2400" dirty="0">
                  <a:solidFill>
                    <a:prstClr val="black"/>
                  </a:solidFill>
                </a:endParaRPr>
              </a:p>
              <a:p>
                <a:endParaRPr lang="en-US" sz="2400" dirty="0"/>
              </a:p>
            </p:txBody>
          </p:sp>
        </mc:Choice>
        <mc:Fallback>
          <p:sp>
            <p:nvSpPr>
              <p:cNvPr id="15" name="TextBox 14"/>
              <p:cNvSpPr txBox="1">
                <a:spLocks noRot="1" noChangeAspect="1" noMove="1" noResize="1" noEditPoints="1" noAdjustHandles="1" noChangeArrowheads="1" noChangeShapeType="1" noTextEdit="1"/>
              </p:cNvSpPr>
              <p:nvPr/>
            </p:nvSpPr>
            <p:spPr>
              <a:xfrm>
                <a:off x="26451806" y="2775351"/>
                <a:ext cx="10268896" cy="29629137"/>
              </a:xfrm>
              <a:prstGeom prst="rect">
                <a:avLst/>
              </a:prstGeom>
              <a:blipFill rotWithShape="0">
                <a:blip r:embed="rId6"/>
                <a:stretch>
                  <a:fillRect l="-1484" t="-267" r="-1602"/>
                </a:stretch>
              </a:blipFill>
            </p:spPr>
            <p:txBody>
              <a:bodyPr/>
              <a:lstStyle/>
              <a:p>
                <a:r>
                  <a:rPr lang="en-US">
                    <a:noFill/>
                  </a:rPr>
                  <a:t> </a:t>
                </a:r>
              </a:p>
            </p:txBody>
          </p:sp>
        </mc:Fallback>
      </mc:AlternateContent>
      <p:cxnSp>
        <p:nvCxnSpPr>
          <p:cNvPr id="20" name="Straight Connector 19"/>
          <p:cNvCxnSpPr/>
          <p:nvPr/>
        </p:nvCxnSpPr>
        <p:spPr>
          <a:xfrm>
            <a:off x="666753" y="2145642"/>
            <a:ext cx="36994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66753" y="32542619"/>
            <a:ext cx="3699403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79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1942</TotalTime>
  <Words>596</Words>
  <Application>Microsoft Office PowerPoint</Application>
  <PresentationFormat>Custom</PresentationFormat>
  <Paragraphs>148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Cambria Math</vt:lpstr>
      <vt:lpstr>Calibri Light</vt:lpstr>
      <vt:lpstr>Calibri</vt:lpstr>
      <vt:lpstr>Office Theme</vt:lpstr>
      <vt:lpstr>Introducing the Mk III Cornell Biped: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dc:creator>
  <cp:lastModifiedBy>Jason</cp:lastModifiedBy>
  <cp:revision>129</cp:revision>
  <cp:lastPrinted>2014-06-07T17:15:21Z</cp:lastPrinted>
  <dcterms:created xsi:type="dcterms:W3CDTF">2014-06-06T03:38:45Z</dcterms:created>
  <dcterms:modified xsi:type="dcterms:W3CDTF">2015-07-20T08:54:53Z</dcterms:modified>
</cp:coreProperties>
</file>